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8" r:id="rId3"/>
    <p:sldId id="279" r:id="rId4"/>
    <p:sldId id="280" r:id="rId5"/>
    <p:sldId id="281" r:id="rId6"/>
    <p:sldId id="282" r:id="rId7"/>
    <p:sldId id="283" r:id="rId8"/>
    <p:sldId id="284" r:id="rId9"/>
    <p:sldId id="285" r:id="rId10"/>
    <p:sldId id="286" r:id="rId11"/>
    <p:sldId id="287" r:id="rId12"/>
    <p:sldId id="288" r:id="rId13"/>
    <p:sldId id="289" r:id="rId14"/>
    <p:sldId id="290" r:id="rId15"/>
    <p:sldId id="291" r:id="rId16"/>
    <p:sldId id="292" r:id="rId17"/>
    <p:sldId id="293" r:id="rId18"/>
    <p:sldId id="294" r:id="rId19"/>
    <p:sldId id="302" r:id="rId20"/>
    <p:sldId id="303" r:id="rId21"/>
    <p:sldId id="304" r:id="rId22"/>
    <p:sldId id="305" r:id="rId23"/>
    <p:sldId id="306" r:id="rId24"/>
    <p:sldId id="307" r:id="rId25"/>
    <p:sldId id="308" r:id="rId26"/>
    <p:sldId id="309" r:id="rId27"/>
    <p:sldId id="315" r:id="rId28"/>
    <p:sldId id="316" r:id="rId29"/>
    <p:sldId id="317" r:id="rId30"/>
    <p:sldId id="318" r:id="rId31"/>
    <p:sldId id="324" r:id="rId32"/>
    <p:sldId id="325" r:id="rId33"/>
    <p:sldId id="326" r:id="rId34"/>
    <p:sldId id="327" r:id="rId35"/>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457200" y="277813"/>
            <a:ext cx="8229600" cy="585311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3" name="2 Marcador de fecha"/>
          <p:cNvSpPr>
            <a:spLocks noGrp="1"/>
          </p:cNvSpPr>
          <p:nvPr>
            <p:ph type="dt" sz="half" idx="10"/>
          </p:nvPr>
        </p:nvSpPr>
        <p:spPr>
          <a:xfrm>
            <a:off x="457200" y="6243638"/>
            <a:ext cx="2133600" cy="457200"/>
          </a:xfrm>
        </p:spPr>
        <p:txBody>
          <a:bodyPr/>
          <a:lstStyle>
            <a:lvl1pPr>
              <a:defRPr/>
            </a:lvl1pPr>
          </a:lstStyle>
          <a:p>
            <a:fld id="{D1114AE6-256E-468B-8555-592EE03801ED}" type="datetime1">
              <a:rPr lang="es-ES_tradnl"/>
              <a:pPr/>
              <a:t>21/03/2013</a:t>
            </a:fld>
            <a:endParaRPr lang="es-ES_tradnl"/>
          </a:p>
        </p:txBody>
      </p:sp>
      <p:sp>
        <p:nvSpPr>
          <p:cNvPr id="4" name="3 Marcador de pie de página"/>
          <p:cNvSpPr>
            <a:spLocks noGrp="1"/>
          </p:cNvSpPr>
          <p:nvPr>
            <p:ph type="ftr" sz="quarter" idx="11"/>
          </p:nvPr>
        </p:nvSpPr>
        <p:spPr>
          <a:xfrm>
            <a:off x="3124200" y="6248400"/>
            <a:ext cx="2895600" cy="457200"/>
          </a:xfrm>
        </p:spPr>
        <p:txBody>
          <a:bodyPr/>
          <a:lstStyle>
            <a:lvl1pPr>
              <a:defRPr/>
            </a:lvl1pPr>
          </a:lstStyle>
          <a:p>
            <a:r>
              <a:rPr lang="es-ES_tradnl"/>
              <a:t>ATP. Lic. Lilia Gabriela Velàzquez Guevara.</a:t>
            </a:r>
          </a:p>
        </p:txBody>
      </p:sp>
      <p:sp>
        <p:nvSpPr>
          <p:cNvPr id="5" name="4 Marcador de número de diapositiva"/>
          <p:cNvSpPr>
            <a:spLocks noGrp="1"/>
          </p:cNvSpPr>
          <p:nvPr>
            <p:ph type="sldNum" sz="quarter" idx="12"/>
          </p:nvPr>
        </p:nvSpPr>
        <p:spPr>
          <a:xfrm>
            <a:off x="6553200" y="6243638"/>
            <a:ext cx="2133600" cy="457200"/>
          </a:xfrm>
        </p:spPr>
        <p:txBody>
          <a:bodyPr/>
          <a:lstStyle>
            <a:lvl1pPr>
              <a:defRPr/>
            </a:lvl1pPr>
          </a:lstStyle>
          <a:p>
            <a:fld id="{A6456CDF-0E20-4622-811F-758141799390}" type="slidenum">
              <a:rPr lang="es-ES_tradnl"/>
              <a:pPr/>
              <a:t>‹Nº›</a:t>
            </a:fld>
            <a:endParaRPr lang="es-ES_tradn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cSld name="Título, texto y 2 objetos">
    <p:spTree>
      <p:nvGrpSpPr>
        <p:cNvPr id="1" name=""/>
        <p:cNvGrpSpPr/>
        <p:nvPr/>
      </p:nvGrpSpPr>
      <p:grpSpPr>
        <a:xfrm>
          <a:off x="0" y="0"/>
          <a:ext cx="0" cy="0"/>
          <a:chOff x="0" y="0"/>
          <a:chExt cx="0" cy="0"/>
        </a:xfrm>
      </p:grpSpPr>
      <p:sp>
        <p:nvSpPr>
          <p:cNvPr id="2" name="1 Título"/>
          <p:cNvSpPr>
            <a:spLocks noGrp="1"/>
          </p:cNvSpPr>
          <p:nvPr>
            <p:ph type="title"/>
          </p:nvPr>
        </p:nvSpPr>
        <p:spPr>
          <a:xfrm>
            <a:off x="1150938" y="214313"/>
            <a:ext cx="7793037" cy="1462087"/>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1182688" y="2017713"/>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quarter" idx="2"/>
          </p:nvPr>
        </p:nvSpPr>
        <p:spPr>
          <a:xfrm>
            <a:off x="5145088" y="2017713"/>
            <a:ext cx="3810000" cy="1981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contenido"/>
          <p:cNvSpPr>
            <a:spLocks noGrp="1"/>
          </p:cNvSpPr>
          <p:nvPr>
            <p:ph sz="quarter" idx="3"/>
          </p:nvPr>
        </p:nvSpPr>
        <p:spPr>
          <a:xfrm>
            <a:off x="5145088" y="4151313"/>
            <a:ext cx="3810000" cy="1981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fecha"/>
          <p:cNvSpPr>
            <a:spLocks noGrp="1"/>
          </p:cNvSpPr>
          <p:nvPr>
            <p:ph type="dt" sz="half" idx="10"/>
          </p:nvPr>
        </p:nvSpPr>
        <p:spPr>
          <a:xfrm>
            <a:off x="1162050" y="6243638"/>
            <a:ext cx="1905000" cy="457200"/>
          </a:xfrm>
        </p:spPr>
        <p:txBody>
          <a:bodyPr/>
          <a:lstStyle>
            <a:lvl1pPr>
              <a:defRPr/>
            </a:lvl1pPr>
          </a:lstStyle>
          <a:p>
            <a:fld id="{AF17DA21-AB01-4C4A-970E-F9F65C1F254C}" type="datetime1">
              <a:rPr lang="es-ES_tradnl"/>
              <a:pPr/>
              <a:t>21/03/2013</a:t>
            </a:fld>
            <a:endParaRPr lang="es-ES"/>
          </a:p>
        </p:txBody>
      </p:sp>
      <p:sp>
        <p:nvSpPr>
          <p:cNvPr id="7" name="6 Marcador de pie de página"/>
          <p:cNvSpPr>
            <a:spLocks noGrp="1"/>
          </p:cNvSpPr>
          <p:nvPr>
            <p:ph type="ftr" sz="quarter" idx="11"/>
          </p:nvPr>
        </p:nvSpPr>
        <p:spPr>
          <a:xfrm>
            <a:off x="3657600" y="6243638"/>
            <a:ext cx="2895600" cy="457200"/>
          </a:xfrm>
        </p:spPr>
        <p:txBody>
          <a:bodyPr/>
          <a:lstStyle>
            <a:lvl1pPr>
              <a:defRPr/>
            </a:lvl1pPr>
          </a:lstStyle>
          <a:p>
            <a:r>
              <a:rPr lang="es-ES"/>
              <a:t>ATP. Lic. Lilia Gabriela Velàzquez Guevara.</a:t>
            </a:r>
          </a:p>
        </p:txBody>
      </p:sp>
      <p:sp>
        <p:nvSpPr>
          <p:cNvPr id="8" name="7 Marcador de número de diapositiva"/>
          <p:cNvSpPr>
            <a:spLocks noGrp="1"/>
          </p:cNvSpPr>
          <p:nvPr>
            <p:ph type="sldNum" sz="quarter" idx="12"/>
          </p:nvPr>
        </p:nvSpPr>
        <p:spPr>
          <a:xfrm>
            <a:off x="7042150" y="6243638"/>
            <a:ext cx="1905000" cy="457200"/>
          </a:xfrm>
        </p:spPr>
        <p:txBody>
          <a:bodyPr/>
          <a:lstStyle>
            <a:lvl1pPr>
              <a:defRPr/>
            </a:lvl1pPr>
          </a:lstStyle>
          <a:p>
            <a:fld id="{3D0EB4D8-95C0-489A-B4A9-2FB5F0FED7A8}" type="slidenum">
              <a:rPr lang="es-ES"/>
              <a:pPr/>
              <a:t>‹Nº›</a:t>
            </a:fld>
            <a:endParaRPr lang="es-E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ítulo, text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1150938" y="214313"/>
            <a:ext cx="7793037" cy="1462087"/>
          </a:xfrm>
        </p:spPr>
        <p:txBody>
          <a:bodyPr/>
          <a:lstStyle/>
          <a:p>
            <a:r>
              <a:rPr lang="es-ES" smtClean="0"/>
              <a:t>Haga clic para modificar el estilo de título del patrón</a:t>
            </a:r>
            <a:endParaRPr lang="es-MX"/>
          </a:p>
        </p:txBody>
      </p:sp>
      <p:sp>
        <p:nvSpPr>
          <p:cNvPr id="3" name="2 Marcador de texto"/>
          <p:cNvSpPr>
            <a:spLocks noGrp="1"/>
          </p:cNvSpPr>
          <p:nvPr>
            <p:ph type="body" sz="half" idx="1"/>
          </p:nvPr>
        </p:nvSpPr>
        <p:spPr>
          <a:xfrm>
            <a:off x="1182688" y="2017713"/>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145088" y="2017713"/>
            <a:ext cx="3810000" cy="41148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a:xfrm>
            <a:off x="1162050" y="6243638"/>
            <a:ext cx="1905000" cy="457200"/>
          </a:xfrm>
        </p:spPr>
        <p:txBody>
          <a:bodyPr/>
          <a:lstStyle>
            <a:lvl1pPr>
              <a:defRPr/>
            </a:lvl1pPr>
          </a:lstStyle>
          <a:p>
            <a:fld id="{01C163EB-B854-4786-ABCA-D6164B8D856F}" type="datetime1">
              <a:rPr lang="es-ES_tradnl"/>
              <a:pPr/>
              <a:t>21/03/2013</a:t>
            </a:fld>
            <a:endParaRPr lang="es-ES"/>
          </a:p>
        </p:txBody>
      </p:sp>
      <p:sp>
        <p:nvSpPr>
          <p:cNvPr id="6" name="5 Marcador de pie de página"/>
          <p:cNvSpPr>
            <a:spLocks noGrp="1"/>
          </p:cNvSpPr>
          <p:nvPr>
            <p:ph type="ftr" sz="quarter" idx="11"/>
          </p:nvPr>
        </p:nvSpPr>
        <p:spPr>
          <a:xfrm>
            <a:off x="3657600" y="6243638"/>
            <a:ext cx="2895600" cy="457200"/>
          </a:xfrm>
        </p:spPr>
        <p:txBody>
          <a:bodyPr/>
          <a:lstStyle>
            <a:lvl1pPr>
              <a:defRPr/>
            </a:lvl1pPr>
          </a:lstStyle>
          <a:p>
            <a:r>
              <a:rPr lang="es-ES"/>
              <a:t>ATP. Lic. Lilia Gabriela Velàzquez Guevara.</a:t>
            </a:r>
          </a:p>
        </p:txBody>
      </p:sp>
      <p:sp>
        <p:nvSpPr>
          <p:cNvPr id="7" name="6 Marcador de número de diapositiva"/>
          <p:cNvSpPr>
            <a:spLocks noGrp="1"/>
          </p:cNvSpPr>
          <p:nvPr>
            <p:ph type="sldNum" sz="quarter" idx="12"/>
          </p:nvPr>
        </p:nvSpPr>
        <p:spPr>
          <a:xfrm>
            <a:off x="7042150" y="6243638"/>
            <a:ext cx="1905000" cy="457200"/>
          </a:xfrm>
        </p:spPr>
        <p:txBody>
          <a:bodyPr/>
          <a:lstStyle>
            <a:lvl1pPr>
              <a:defRPr/>
            </a:lvl1pPr>
          </a:lstStyle>
          <a:p>
            <a:fld id="{ACF127FD-A387-464D-889D-2621A671523C}" type="slidenum">
              <a:rPr lang="es-ES"/>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747382F-66EC-4CA5-A8E7-BA52A6F8D159}" type="datetimeFigureOut">
              <a:rPr lang="es-MX" smtClean="0"/>
              <a:t>21/03/2013</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23CA33E0-F092-4970-AFA1-D6A56A9BC774}"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47382F-66EC-4CA5-A8E7-BA52A6F8D159}" type="datetimeFigureOut">
              <a:rPr lang="es-MX" smtClean="0"/>
              <a:t>21/03/2013</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CA33E0-F092-4970-AFA1-D6A56A9BC774}"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slideLayout" Target="../slideLayouts/slideLayout1.xml"/><Relationship Id="rId5" Type="http://schemas.openxmlformats.org/officeDocument/2006/relationships/image" Target="../media/image7.wmf"/><Relationship Id="rId4" Type="http://schemas.openxmlformats.org/officeDocument/2006/relationships/image" Target="../media/image6.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wmf"/><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image" Target="../media/image15.wmf"/><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1.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slideLayout" Target="../slideLayouts/slideLayout14.xml"/><Relationship Id="rId4" Type="http://schemas.openxmlformats.org/officeDocument/2006/relationships/image" Target="../media/image33.png"/></Relationships>
</file>

<file path=ppt/slides/_rels/slide34.x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4 Marcador de fecha"/>
          <p:cNvSpPr>
            <a:spLocks noGrp="1"/>
          </p:cNvSpPr>
          <p:nvPr>
            <p:ph type="dt" sz="half" idx="10"/>
          </p:nvPr>
        </p:nvSpPr>
        <p:spPr/>
        <p:txBody>
          <a:bodyPr/>
          <a:lstStyle/>
          <a:p>
            <a:fld id="{7CA23838-72BA-45B9-B9C3-E2DE57114AEE}" type="datetime1">
              <a:rPr lang="es-ES_tradnl"/>
              <a:pPr/>
              <a:t>21/03/2013</a:t>
            </a:fld>
            <a:endParaRPr lang="es-ES_tradnl"/>
          </a:p>
        </p:txBody>
      </p:sp>
      <p:sp>
        <p:nvSpPr>
          <p:cNvPr id="10" name="5 Marcador de pie de página"/>
          <p:cNvSpPr>
            <a:spLocks noGrp="1"/>
          </p:cNvSpPr>
          <p:nvPr>
            <p:ph type="ftr" sz="quarter" idx="11"/>
          </p:nvPr>
        </p:nvSpPr>
        <p:spPr/>
        <p:txBody>
          <a:bodyPr/>
          <a:lstStyle/>
          <a:p>
            <a:r>
              <a:rPr lang="es-ES_tradnl"/>
              <a:t>ATP. Lic. Lilia Gabriela Velàzquez Guevara.</a:t>
            </a:r>
          </a:p>
        </p:txBody>
      </p:sp>
      <p:sp>
        <p:nvSpPr>
          <p:cNvPr id="11" name="6 Marcador de número de diapositiva"/>
          <p:cNvSpPr>
            <a:spLocks noGrp="1"/>
          </p:cNvSpPr>
          <p:nvPr>
            <p:ph type="sldNum" sz="quarter" idx="12"/>
          </p:nvPr>
        </p:nvSpPr>
        <p:spPr/>
        <p:txBody>
          <a:bodyPr/>
          <a:lstStyle/>
          <a:p>
            <a:fld id="{2EB255F4-1131-44F7-800C-B681F1D96652}" type="slidenum">
              <a:rPr lang="es-ES_tradnl"/>
              <a:pPr/>
              <a:t>1</a:t>
            </a:fld>
            <a:endParaRPr lang="es-ES_tradnl"/>
          </a:p>
        </p:txBody>
      </p:sp>
      <p:sp>
        <p:nvSpPr>
          <p:cNvPr id="9218" name="Rectangle 2"/>
          <p:cNvSpPr>
            <a:spLocks noGrp="1" noChangeArrowheads="1"/>
          </p:cNvSpPr>
          <p:nvPr>
            <p:ph type="title"/>
          </p:nvPr>
        </p:nvSpPr>
        <p:spPr>
          <a:xfrm>
            <a:off x="457200" y="277813"/>
            <a:ext cx="8229600" cy="1350962"/>
          </a:xfrm>
        </p:spPr>
        <p:txBody>
          <a:bodyPr/>
          <a:lstStyle/>
          <a:p>
            <a:r>
              <a:rPr lang="es-ES_tradnl" sz="4000"/>
              <a:t>Campo Formativo:</a:t>
            </a:r>
            <a:br>
              <a:rPr lang="es-ES_tradnl" sz="4000"/>
            </a:br>
            <a:r>
              <a:rPr lang="es-ES_tradnl" sz="4000"/>
              <a:t>Lenguaje y comunicación</a:t>
            </a:r>
            <a:r>
              <a:rPr lang="es-ES_tradnl" sz="3600"/>
              <a:t>.</a:t>
            </a:r>
          </a:p>
        </p:txBody>
      </p:sp>
      <p:sp>
        <p:nvSpPr>
          <p:cNvPr id="9219" name="Rectangle 3"/>
          <p:cNvSpPr>
            <a:spLocks noGrp="1" noChangeArrowheads="1"/>
          </p:cNvSpPr>
          <p:nvPr>
            <p:ph type="body" sz="half" idx="2"/>
          </p:nvPr>
        </p:nvSpPr>
        <p:spPr>
          <a:xfrm>
            <a:off x="4643438" y="1916113"/>
            <a:ext cx="4038600" cy="4238625"/>
          </a:xfrm>
        </p:spPr>
        <p:txBody>
          <a:bodyPr/>
          <a:lstStyle/>
          <a:p>
            <a:pPr>
              <a:buFont typeface="Wingdings" pitchFamily="2" charset="2"/>
              <a:buNone/>
            </a:pPr>
            <a:r>
              <a:rPr lang="es-ES_tradnl" sz="2000"/>
              <a:t>     En este campo se pretende que el niño establezca:</a:t>
            </a:r>
          </a:p>
          <a:p>
            <a:pPr>
              <a:buFont typeface="Wingdings" pitchFamily="2" charset="2"/>
              <a:buNone/>
            </a:pPr>
            <a:r>
              <a:rPr lang="es-ES_tradnl" sz="2000"/>
              <a:t>- Comunicación y relaciones interpersonales.</a:t>
            </a:r>
          </a:p>
          <a:p>
            <a:pPr>
              <a:buFont typeface="Wingdings" pitchFamily="2" charset="2"/>
              <a:buNone/>
            </a:pPr>
            <a:r>
              <a:rPr lang="es-ES_tradnl" sz="2000"/>
              <a:t>- Exprese sentimientos y deseos.</a:t>
            </a:r>
          </a:p>
          <a:p>
            <a:pPr>
              <a:buFont typeface="Wingdings" pitchFamily="2" charset="2"/>
              <a:buNone/>
            </a:pPr>
            <a:r>
              <a:rPr lang="es-ES_tradnl" sz="2000"/>
              <a:t>- Intercambie y defienda ideas.</a:t>
            </a:r>
          </a:p>
          <a:p>
            <a:pPr>
              <a:buFont typeface="Wingdings" pitchFamily="2" charset="2"/>
              <a:buNone/>
            </a:pPr>
            <a:r>
              <a:rPr lang="es-ES_tradnl" sz="2000"/>
              <a:t>- Obtenga y de información a través del lenguaje.</a:t>
            </a:r>
          </a:p>
        </p:txBody>
      </p:sp>
      <p:sp>
        <p:nvSpPr>
          <p:cNvPr id="9220" name="Rectangle 4"/>
          <p:cNvSpPr>
            <a:spLocks noChangeArrowheads="1"/>
          </p:cNvSpPr>
          <p:nvPr/>
        </p:nvSpPr>
        <p:spPr bwMode="auto">
          <a:xfrm>
            <a:off x="0" y="0"/>
            <a:ext cx="227013" cy="274638"/>
          </a:xfrm>
          <a:prstGeom prst="rect">
            <a:avLst/>
          </a:prstGeom>
          <a:noFill/>
          <a:ln w="9525">
            <a:noFill/>
            <a:miter lim="800000"/>
            <a:headEnd/>
            <a:tailEnd/>
          </a:ln>
          <a:effectLst/>
        </p:spPr>
        <p:txBody>
          <a:bodyPr wrap="none" anchor="ctr">
            <a:spAutoFit/>
          </a:bodyPr>
          <a:lstStyle/>
          <a:p>
            <a:r>
              <a:rPr lang="es-ES_tradnl" sz="1200">
                <a:solidFill>
                  <a:srgbClr val="000000"/>
                </a:solidFill>
                <a:latin typeface="Arial" charset="0"/>
                <a:cs typeface="Times New Roman" pitchFamily="18" charset="0"/>
              </a:rPr>
              <a:t> </a:t>
            </a:r>
            <a:endParaRPr lang="es-ES_tradnl">
              <a:latin typeface="Arial" charset="0"/>
            </a:endParaRPr>
          </a:p>
        </p:txBody>
      </p:sp>
      <p:sp>
        <p:nvSpPr>
          <p:cNvPr id="9221" name="Rectangle 5"/>
          <p:cNvSpPr>
            <a:spLocks noChangeArrowheads="1"/>
          </p:cNvSpPr>
          <p:nvPr/>
        </p:nvSpPr>
        <p:spPr bwMode="auto">
          <a:xfrm>
            <a:off x="0" y="998538"/>
            <a:ext cx="222250" cy="260350"/>
          </a:xfrm>
          <a:prstGeom prst="rect">
            <a:avLst/>
          </a:prstGeom>
          <a:noFill/>
          <a:ln w="9525">
            <a:noFill/>
            <a:miter lim="800000"/>
            <a:headEnd/>
            <a:tailEnd/>
          </a:ln>
          <a:effectLst/>
        </p:spPr>
        <p:txBody>
          <a:bodyPr wrap="none" anchor="ctr">
            <a:spAutoFit/>
          </a:bodyPr>
          <a:lstStyle/>
          <a:p>
            <a:r>
              <a:rPr lang="es-ES_tradnl" sz="1100">
                <a:latin typeface="Arial" charset="0"/>
              </a:rPr>
              <a:t> </a:t>
            </a:r>
            <a:endParaRPr lang="es-ES_tradnl">
              <a:latin typeface="Arial" charset="0"/>
            </a:endParaRPr>
          </a:p>
        </p:txBody>
      </p:sp>
      <p:pic>
        <p:nvPicPr>
          <p:cNvPr id="9222" name="Picture 6" descr="j0401070"/>
          <p:cNvPicPr>
            <a:picLocks noChangeAspect="1" noChangeArrowheads="1"/>
          </p:cNvPicPr>
          <p:nvPr/>
        </p:nvPicPr>
        <p:blipFill>
          <a:blip r:embed="rId2" cstate="print"/>
          <a:srcRect/>
          <a:stretch>
            <a:fillRect/>
          </a:stretch>
        </p:blipFill>
        <p:spPr bwMode="auto">
          <a:xfrm>
            <a:off x="684213" y="3860800"/>
            <a:ext cx="2374900" cy="2376488"/>
          </a:xfrm>
          <a:prstGeom prst="rect">
            <a:avLst/>
          </a:prstGeom>
          <a:noFill/>
        </p:spPr>
      </p:pic>
      <p:pic>
        <p:nvPicPr>
          <p:cNvPr id="9223" name="Picture 7" descr="MCBD07213_0000[1]"/>
          <p:cNvPicPr>
            <a:picLocks noChangeAspect="1" noChangeArrowheads="1"/>
          </p:cNvPicPr>
          <p:nvPr/>
        </p:nvPicPr>
        <p:blipFill>
          <a:blip r:embed="rId3" cstate="print"/>
          <a:srcRect/>
          <a:stretch>
            <a:fillRect/>
          </a:stretch>
        </p:blipFill>
        <p:spPr bwMode="auto">
          <a:xfrm>
            <a:off x="1835150" y="1989138"/>
            <a:ext cx="1503363" cy="1827212"/>
          </a:xfrm>
          <a:prstGeom prst="rect">
            <a:avLst/>
          </a:prstGeom>
          <a:noFill/>
        </p:spPr>
      </p:pic>
      <p:pic>
        <p:nvPicPr>
          <p:cNvPr id="9224" name="Picture 8" descr="lecto3"/>
          <p:cNvPicPr>
            <a:picLocks noChangeAspect="1" noChangeArrowheads="1"/>
          </p:cNvPicPr>
          <p:nvPr/>
        </p:nvPicPr>
        <p:blipFill>
          <a:blip r:embed="rId4" cstate="print"/>
          <a:srcRect/>
          <a:stretch>
            <a:fillRect/>
          </a:stretch>
        </p:blipFill>
        <p:spPr bwMode="auto">
          <a:xfrm>
            <a:off x="3059113" y="3860800"/>
            <a:ext cx="1441450" cy="23050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4"/>
          <p:cNvSpPr>
            <a:spLocks noGrp="1" noChangeArrowheads="1"/>
          </p:cNvSpPr>
          <p:nvPr>
            <p:ph type="dt" sz="half" idx="4294967295"/>
          </p:nvPr>
        </p:nvSpPr>
        <p:spPr>
          <a:xfrm>
            <a:off x="990600" y="6248400"/>
            <a:ext cx="1905000" cy="457200"/>
          </a:xfrm>
          <a:prstGeom prst="rect">
            <a:avLst/>
          </a:prstGeom>
        </p:spPr>
        <p:txBody>
          <a:bodyPr/>
          <a:lstStyle/>
          <a:p>
            <a:fld id="{98E01BB1-88BE-49D8-AC67-2DC4DBC92F13}" type="datetime1">
              <a:rPr lang="es-ES_tradnl"/>
              <a:pPr/>
              <a:t>21/03/2013</a:t>
            </a:fld>
            <a:endParaRPr lang="es-ES"/>
          </a:p>
        </p:txBody>
      </p:sp>
      <p:sp>
        <p:nvSpPr>
          <p:cNvPr id="8" name="Rectangle 15"/>
          <p:cNvSpPr>
            <a:spLocks noGrp="1" noChangeArrowheads="1"/>
          </p:cNvSpPr>
          <p:nvPr>
            <p:ph type="ftr" sz="quarter" idx="4294967295"/>
          </p:nvPr>
        </p:nvSpPr>
        <p:spPr>
          <a:xfrm>
            <a:off x="3429000" y="6248400"/>
            <a:ext cx="2895600" cy="457200"/>
          </a:xfrm>
          <a:prstGeom prst="rect">
            <a:avLst/>
          </a:prstGeom>
        </p:spPr>
        <p:txBody>
          <a:bodyPr/>
          <a:lstStyle/>
          <a:p>
            <a:r>
              <a:rPr lang="es-ES"/>
              <a:t>ATP. Lic. Lilia Gabriela Velàzquez Guevara.</a:t>
            </a:r>
          </a:p>
        </p:txBody>
      </p:sp>
      <p:sp>
        <p:nvSpPr>
          <p:cNvPr id="9" name="Rectangle 16"/>
          <p:cNvSpPr>
            <a:spLocks noGrp="1" noChangeArrowheads="1"/>
          </p:cNvSpPr>
          <p:nvPr>
            <p:ph type="sldNum" sz="quarter" idx="4294967295"/>
          </p:nvPr>
        </p:nvSpPr>
        <p:spPr>
          <a:xfrm>
            <a:off x="6858000" y="6248400"/>
            <a:ext cx="1905000" cy="457200"/>
          </a:xfrm>
          <a:prstGeom prst="rect">
            <a:avLst/>
          </a:prstGeom>
        </p:spPr>
        <p:txBody>
          <a:bodyPr/>
          <a:lstStyle/>
          <a:p>
            <a:fld id="{6A61B9DE-A5F9-4313-84E5-33CF1E660FB1}" type="slidenum">
              <a:rPr lang="es-ES"/>
              <a:pPr/>
              <a:t>10</a:t>
            </a:fld>
            <a:endParaRPr lang="es-ES"/>
          </a:p>
        </p:txBody>
      </p:sp>
      <p:sp>
        <p:nvSpPr>
          <p:cNvPr id="194562" name="Rectangle 2"/>
          <p:cNvSpPr>
            <a:spLocks noGrp="1" noChangeArrowheads="1"/>
          </p:cNvSpPr>
          <p:nvPr>
            <p:ph type="ctrTitle"/>
          </p:nvPr>
        </p:nvSpPr>
        <p:spPr>
          <a:xfrm>
            <a:off x="611188" y="404813"/>
            <a:ext cx="7772400" cy="1223962"/>
          </a:xfrm>
          <a:solidFill>
            <a:schemeClr val="bg1"/>
          </a:solidFill>
        </p:spPr>
        <p:txBody>
          <a:bodyPr/>
          <a:lstStyle/>
          <a:p>
            <a:r>
              <a:rPr lang="es-ES" sz="2800">
                <a:solidFill>
                  <a:schemeClr val="tx1"/>
                </a:solidFill>
                <a:latin typeface="Verdana" pitchFamily="34" charset="0"/>
              </a:rPr>
              <a:t>Lenguaje y comunicación </a:t>
            </a:r>
            <a:br>
              <a:rPr lang="es-ES" sz="2800">
                <a:solidFill>
                  <a:schemeClr val="tx1"/>
                </a:solidFill>
                <a:latin typeface="Verdana" pitchFamily="34" charset="0"/>
              </a:rPr>
            </a:br>
            <a:r>
              <a:rPr lang="es-ES" sz="2800">
                <a:solidFill>
                  <a:schemeClr val="tx1"/>
                </a:solidFill>
                <a:latin typeface="Verdana" pitchFamily="34" charset="0"/>
              </a:rPr>
              <a:t>ANEXOS</a:t>
            </a:r>
          </a:p>
        </p:txBody>
      </p:sp>
      <p:pic>
        <p:nvPicPr>
          <p:cNvPr id="194563" name="Picture 3" descr="MCj01978440000[1]"/>
          <p:cNvPicPr>
            <a:picLocks noChangeAspect="1" noChangeArrowheads="1"/>
          </p:cNvPicPr>
          <p:nvPr/>
        </p:nvPicPr>
        <p:blipFill>
          <a:blip r:embed="rId2" cstate="print"/>
          <a:srcRect/>
          <a:stretch>
            <a:fillRect/>
          </a:stretch>
        </p:blipFill>
        <p:spPr bwMode="auto">
          <a:xfrm>
            <a:off x="539750" y="1557338"/>
            <a:ext cx="2673350" cy="971550"/>
          </a:xfrm>
          <a:prstGeom prst="rect">
            <a:avLst/>
          </a:prstGeom>
          <a:noFill/>
        </p:spPr>
      </p:pic>
      <p:pic>
        <p:nvPicPr>
          <p:cNvPr id="194564" name="Picture 4" descr="MCj03453170000[1]"/>
          <p:cNvPicPr>
            <a:picLocks noChangeAspect="1" noChangeArrowheads="1"/>
          </p:cNvPicPr>
          <p:nvPr/>
        </p:nvPicPr>
        <p:blipFill>
          <a:blip r:embed="rId3" cstate="print"/>
          <a:srcRect/>
          <a:stretch>
            <a:fillRect/>
          </a:stretch>
        </p:blipFill>
        <p:spPr bwMode="auto">
          <a:xfrm>
            <a:off x="5003800" y="4437063"/>
            <a:ext cx="1851025" cy="1474787"/>
          </a:xfrm>
          <a:prstGeom prst="rect">
            <a:avLst/>
          </a:prstGeom>
          <a:noFill/>
        </p:spPr>
      </p:pic>
      <p:pic>
        <p:nvPicPr>
          <p:cNvPr id="194565" name="Picture 5" descr="MCj04238320000[1]"/>
          <p:cNvPicPr>
            <a:picLocks noChangeAspect="1" noChangeArrowheads="1"/>
          </p:cNvPicPr>
          <p:nvPr/>
        </p:nvPicPr>
        <p:blipFill>
          <a:blip r:embed="rId4" cstate="print"/>
          <a:srcRect/>
          <a:stretch>
            <a:fillRect/>
          </a:stretch>
        </p:blipFill>
        <p:spPr bwMode="auto">
          <a:xfrm>
            <a:off x="900113" y="3933825"/>
            <a:ext cx="1854200" cy="1498600"/>
          </a:xfrm>
          <a:prstGeom prst="rect">
            <a:avLst/>
          </a:prstGeom>
          <a:noFill/>
        </p:spPr>
      </p:pic>
      <p:pic>
        <p:nvPicPr>
          <p:cNvPr id="194566" name="Picture 6" descr="MCj04303700000[1]"/>
          <p:cNvPicPr>
            <a:picLocks noChangeAspect="1" noChangeArrowheads="1"/>
          </p:cNvPicPr>
          <p:nvPr/>
        </p:nvPicPr>
        <p:blipFill>
          <a:blip r:embed="rId5" cstate="print"/>
          <a:srcRect/>
          <a:stretch>
            <a:fillRect/>
          </a:stretch>
        </p:blipFill>
        <p:spPr bwMode="auto">
          <a:xfrm>
            <a:off x="3995738" y="1844675"/>
            <a:ext cx="4392612" cy="230505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C899FDA7-07E2-4228-9B84-B111FC3F57A6}" type="datetime1">
              <a:rPr lang="es-ES_tradnl"/>
              <a:pPr/>
              <a:t>21/03/2013</a:t>
            </a:fld>
            <a:endParaRPr lang="es-ES_tradnl"/>
          </a:p>
        </p:txBody>
      </p:sp>
      <p:sp>
        <p:nvSpPr>
          <p:cNvPr id="5" name="4 Marcador de pie de página"/>
          <p:cNvSpPr>
            <a:spLocks noGrp="1"/>
          </p:cNvSpPr>
          <p:nvPr>
            <p:ph type="ftr" sz="quarter" idx="11"/>
          </p:nvPr>
        </p:nvSpPr>
        <p:spPr/>
        <p:txBody>
          <a:bodyPr/>
          <a:lstStyle/>
          <a:p>
            <a:r>
              <a:rPr lang="es-ES_tradnl"/>
              <a:t>ATP. Lic. Lilia Gabriela Velàzquez Guevara.</a:t>
            </a:r>
          </a:p>
        </p:txBody>
      </p:sp>
      <p:sp>
        <p:nvSpPr>
          <p:cNvPr id="6" name="5 Marcador de número de diapositiva"/>
          <p:cNvSpPr>
            <a:spLocks noGrp="1"/>
          </p:cNvSpPr>
          <p:nvPr>
            <p:ph type="sldNum" sz="quarter" idx="12"/>
          </p:nvPr>
        </p:nvSpPr>
        <p:spPr/>
        <p:txBody>
          <a:bodyPr/>
          <a:lstStyle/>
          <a:p>
            <a:fld id="{A4C1EF6A-50F9-40CA-87C7-527B5987A8E8}" type="slidenum">
              <a:rPr lang="es-ES_tradnl"/>
              <a:pPr/>
              <a:t>11</a:t>
            </a:fld>
            <a:endParaRPr lang="es-ES_tradnl"/>
          </a:p>
        </p:txBody>
      </p:sp>
      <p:sp>
        <p:nvSpPr>
          <p:cNvPr id="138242" name="Rectangle 2"/>
          <p:cNvSpPr>
            <a:spLocks noGrp="1" noChangeArrowheads="1"/>
          </p:cNvSpPr>
          <p:nvPr>
            <p:ph type="title"/>
          </p:nvPr>
        </p:nvSpPr>
        <p:spPr>
          <a:xfrm>
            <a:off x="457200" y="277813"/>
            <a:ext cx="8229600" cy="774700"/>
          </a:xfrm>
        </p:spPr>
        <p:txBody>
          <a:bodyPr>
            <a:normAutofit fontScale="90000"/>
          </a:bodyPr>
          <a:lstStyle/>
          <a:p>
            <a:r>
              <a:rPr lang="es-ES_tradnl" sz="2400"/>
              <a:t>EL LENGUAJE LLEGA A SER UN MEDIO DE PENSAMIENTO Y APRENDIZAJE.</a:t>
            </a:r>
          </a:p>
        </p:txBody>
      </p:sp>
      <p:sp>
        <p:nvSpPr>
          <p:cNvPr id="138243" name="Rectangle 3"/>
          <p:cNvSpPr>
            <a:spLocks noGrp="1" noChangeArrowheads="1"/>
          </p:cNvSpPr>
          <p:nvPr>
            <p:ph type="body" idx="1"/>
          </p:nvPr>
        </p:nvSpPr>
        <p:spPr>
          <a:xfrm>
            <a:off x="457200" y="1052513"/>
            <a:ext cx="8229600" cy="5616575"/>
          </a:xfrm>
        </p:spPr>
        <p:txBody>
          <a:bodyPr/>
          <a:lstStyle/>
          <a:p>
            <a:pPr>
              <a:lnSpc>
                <a:spcPct val="90000"/>
              </a:lnSpc>
              <a:buFont typeface="Wingdings" pitchFamily="2" charset="2"/>
              <a:buNone/>
            </a:pPr>
            <a:r>
              <a:rPr lang="es-ES_tradnl" sz="1800"/>
              <a:t>    </a:t>
            </a:r>
            <a:r>
              <a:rPr lang="es-ES_tradnl" sz="1800" b="1"/>
              <a:t>Existen 7 condiciones bajo las cuales los niños aprenden a hablar … (Brian Cambourne) Modulo 1 PEP. 2004 p. 139</a:t>
            </a:r>
          </a:p>
          <a:p>
            <a:pPr>
              <a:lnSpc>
                <a:spcPct val="90000"/>
              </a:lnSpc>
              <a:buFont typeface="Wingdings" pitchFamily="2" charset="2"/>
              <a:buNone/>
            </a:pPr>
            <a:r>
              <a:rPr lang="es-ES_tradnl" sz="1800" b="1"/>
              <a:t>1.- </a:t>
            </a:r>
            <a:r>
              <a:rPr lang="es-ES_tradnl" sz="1800" b="1" u="sng"/>
              <a:t>Inmersión.</a:t>
            </a:r>
            <a:r>
              <a:rPr lang="es-ES_tradnl" sz="1800" b="1"/>
              <a:t> El lenguaje fluye alrededor de ellos generalmente intencionado, total.</a:t>
            </a:r>
          </a:p>
          <a:p>
            <a:pPr>
              <a:lnSpc>
                <a:spcPct val="90000"/>
              </a:lnSpc>
              <a:buFont typeface="Wingdings" pitchFamily="2" charset="2"/>
              <a:buNone/>
            </a:pPr>
            <a:r>
              <a:rPr lang="es-ES_tradnl" sz="1800" b="1"/>
              <a:t>2.- </a:t>
            </a:r>
            <a:r>
              <a:rPr lang="es-ES_tradnl" sz="1800" b="1" u="sng"/>
              <a:t>Demostración.</a:t>
            </a:r>
            <a:r>
              <a:rPr lang="es-ES_tradnl" sz="1800" b="1"/>
              <a:t> Tiene modelos, escucha un flujo de sonidos emitidos por los demás.</a:t>
            </a:r>
          </a:p>
          <a:p>
            <a:pPr>
              <a:lnSpc>
                <a:spcPct val="90000"/>
              </a:lnSpc>
              <a:buFont typeface="Wingdings" pitchFamily="2" charset="2"/>
              <a:buNone/>
            </a:pPr>
            <a:r>
              <a:rPr lang="es-ES_tradnl" sz="1800" b="1"/>
              <a:t>3.- </a:t>
            </a:r>
            <a:r>
              <a:rPr lang="es-ES_tradnl" sz="1800" b="1" u="sng"/>
              <a:t>Expectativa.</a:t>
            </a:r>
            <a:r>
              <a:rPr lang="es-ES_tradnl" sz="1800" b="1"/>
              <a:t> Padres – Maestros.</a:t>
            </a:r>
          </a:p>
          <a:p>
            <a:pPr>
              <a:lnSpc>
                <a:spcPct val="90000"/>
              </a:lnSpc>
              <a:buFont typeface="Wingdings" pitchFamily="2" charset="2"/>
              <a:buNone/>
            </a:pPr>
            <a:r>
              <a:rPr lang="es-ES_tradnl" sz="1800" b="1"/>
              <a:t>4.- </a:t>
            </a:r>
            <a:r>
              <a:rPr lang="es-ES_tradnl" sz="1800" b="1" u="sng"/>
              <a:t>Responsabilidad.</a:t>
            </a:r>
            <a:r>
              <a:rPr lang="es-ES_tradnl" sz="1800" b="1"/>
              <a:t> Cuando aprenden a hablar se les deja la responsabilidad del aprendizaje, las convenciones que dominan, verbos, estructuras gramaticales.</a:t>
            </a:r>
          </a:p>
          <a:p>
            <a:pPr>
              <a:lnSpc>
                <a:spcPct val="90000"/>
              </a:lnSpc>
              <a:buFont typeface="Wingdings" pitchFamily="2" charset="2"/>
              <a:buNone/>
            </a:pPr>
            <a:r>
              <a:rPr lang="es-ES_tradnl" sz="1800" b="1"/>
              <a:t>5.- </a:t>
            </a:r>
            <a:r>
              <a:rPr lang="es-ES_tradnl" sz="1800" b="1" u="sng"/>
              <a:t>Aproximación.</a:t>
            </a:r>
            <a:r>
              <a:rPr lang="es-ES_tradnl" sz="1800" b="1"/>
              <a:t> No se espera que aprendices de la forma oral desplieguen de lleno una competencia adulta desde el principio. Actualmente los padres recompensan a sus hijos no solo por estar en lo correcto sino también por acercarse a ello.</a:t>
            </a:r>
          </a:p>
          <a:p>
            <a:pPr>
              <a:lnSpc>
                <a:spcPct val="90000"/>
              </a:lnSpc>
              <a:buFont typeface="Wingdings" pitchFamily="2" charset="2"/>
              <a:buNone/>
            </a:pPr>
            <a:r>
              <a:rPr lang="es-ES_tradnl" sz="1800" b="1"/>
              <a:t>6.- </a:t>
            </a:r>
            <a:r>
              <a:rPr lang="es-ES_tradnl" sz="1800" b="1" u="sng"/>
              <a:t>Uso.</a:t>
            </a:r>
            <a:r>
              <a:rPr lang="es-ES_tradnl" sz="1800" b="1"/>
              <a:t> Se les provee de muchas oportunidades para usar esta forma de lenguaje. No se restringe el tiempo para hablar.</a:t>
            </a:r>
          </a:p>
          <a:p>
            <a:pPr>
              <a:lnSpc>
                <a:spcPct val="90000"/>
              </a:lnSpc>
              <a:buFont typeface="Wingdings" pitchFamily="2" charset="2"/>
              <a:buNone/>
            </a:pPr>
            <a:r>
              <a:rPr lang="es-ES_tradnl" sz="1800" b="1"/>
              <a:t>7.- </a:t>
            </a:r>
            <a:r>
              <a:rPr lang="es-ES_tradnl" sz="1800" b="1" u="sng"/>
              <a:t>Retroalimentación.</a:t>
            </a:r>
            <a:r>
              <a:rPr lang="es-ES_tradnl" sz="1800" b="1"/>
              <a:t> Los adultos y pares retroalimentan el lenguaje.</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276FED4C-7F87-468D-A1B3-5C47642254D4}" type="datetime1">
              <a:rPr lang="es-ES_tradnl"/>
              <a:pPr/>
              <a:t>21/03/2013</a:t>
            </a:fld>
            <a:endParaRPr lang="es-ES"/>
          </a:p>
        </p:txBody>
      </p:sp>
      <p:sp>
        <p:nvSpPr>
          <p:cNvPr id="5" name="4 Marcador de pie de página"/>
          <p:cNvSpPr>
            <a:spLocks noGrp="1"/>
          </p:cNvSpPr>
          <p:nvPr>
            <p:ph type="ftr" sz="quarter" idx="11"/>
          </p:nvPr>
        </p:nvSpPr>
        <p:spPr/>
        <p:txBody>
          <a:bodyPr/>
          <a:lstStyle/>
          <a:p>
            <a:r>
              <a:rPr lang="es-ES"/>
              <a:t>ATP. Lic. Lilia Gabriela Velàzquez Guevara.</a:t>
            </a:r>
          </a:p>
        </p:txBody>
      </p:sp>
      <p:sp>
        <p:nvSpPr>
          <p:cNvPr id="6" name="5 Marcador de número de diapositiva"/>
          <p:cNvSpPr>
            <a:spLocks noGrp="1"/>
          </p:cNvSpPr>
          <p:nvPr>
            <p:ph type="sldNum" sz="quarter" idx="12"/>
          </p:nvPr>
        </p:nvSpPr>
        <p:spPr/>
        <p:txBody>
          <a:bodyPr/>
          <a:lstStyle/>
          <a:p>
            <a:fld id="{9E6A669F-59DC-4855-A2C8-62619312DE2C}" type="slidenum">
              <a:rPr lang="es-ES"/>
              <a:pPr/>
              <a:t>12</a:t>
            </a:fld>
            <a:endParaRPr lang="es-ES"/>
          </a:p>
        </p:txBody>
      </p:sp>
      <p:sp>
        <p:nvSpPr>
          <p:cNvPr id="195586" name="Rectangle 2"/>
          <p:cNvSpPr>
            <a:spLocks noGrp="1" noChangeArrowheads="1"/>
          </p:cNvSpPr>
          <p:nvPr>
            <p:ph type="title"/>
          </p:nvPr>
        </p:nvSpPr>
        <p:spPr/>
        <p:txBody>
          <a:bodyPr>
            <a:normAutofit fontScale="90000"/>
          </a:bodyPr>
          <a:lstStyle/>
          <a:p>
            <a:r>
              <a:rPr lang="es-ES" sz="2800">
                <a:latin typeface="Verdana" pitchFamily="34" charset="0"/>
              </a:rPr>
              <a:t>Lenguaje Total: La manera natural del desarrollo del lenguaje.</a:t>
            </a:r>
            <a:br>
              <a:rPr lang="es-ES" sz="2800">
                <a:latin typeface="Verdana" pitchFamily="34" charset="0"/>
              </a:rPr>
            </a:br>
            <a:r>
              <a:rPr lang="es-ES" sz="2400">
                <a:latin typeface="Verdana" pitchFamily="34" charset="0"/>
              </a:rPr>
              <a:t>Ken Goodman</a:t>
            </a:r>
            <a:endParaRPr lang="es-ES" sz="2800">
              <a:latin typeface="Verdana" pitchFamily="34" charset="0"/>
            </a:endParaRPr>
          </a:p>
        </p:txBody>
      </p:sp>
      <p:sp>
        <p:nvSpPr>
          <p:cNvPr id="195587" name="Rectangle 3"/>
          <p:cNvSpPr>
            <a:spLocks noGrp="1" noChangeArrowheads="1"/>
          </p:cNvSpPr>
          <p:nvPr>
            <p:ph type="body" idx="1"/>
          </p:nvPr>
        </p:nvSpPr>
        <p:spPr>
          <a:xfrm>
            <a:off x="755650" y="1989138"/>
            <a:ext cx="7772400" cy="4114800"/>
          </a:xfrm>
        </p:spPr>
        <p:txBody>
          <a:bodyPr/>
          <a:lstStyle/>
          <a:p>
            <a:pPr algn="just">
              <a:lnSpc>
                <a:spcPct val="80000"/>
              </a:lnSpc>
            </a:pPr>
            <a:r>
              <a:rPr lang="es-ES" sz="1800" b="1"/>
              <a:t>Todos los humanos aprenden  a hablar su lenguaje en casa extraordinariamente bien y sin alguna enseñanza formal, pero cuando van a la escuela empiezan a tener dificultades particularmente con el lenguaje escrito.</a:t>
            </a:r>
          </a:p>
          <a:p>
            <a:pPr algn="just">
              <a:lnSpc>
                <a:spcPct val="80000"/>
              </a:lnSpc>
            </a:pPr>
            <a:r>
              <a:rPr lang="es-ES" sz="1800" b="1"/>
              <a:t>El maestro fragmenta el lenguaje, esto lo separa y lo transforma en palabras, silabas y sonidos aislados.</a:t>
            </a:r>
          </a:p>
          <a:p>
            <a:pPr algn="just">
              <a:lnSpc>
                <a:spcPct val="80000"/>
              </a:lnSpc>
            </a:pPr>
            <a:r>
              <a:rPr lang="es-ES" sz="1800" b="1"/>
              <a:t>Buscando estrategias el maestro debe invitar a los alumnos a usar el lenguaje, se les debe incitar a hablar de las cosas que necesitan para entender, se les debe mostrar que es correcto hacer preguntas y escuchar respuestas. Sugerirles escribir sobre lo que les sucede y puedan aprender así de sus experiencias al compartirlas con los demás. Alentarlos a leer para informarse y hacerle frente a todo lo impreso que les rodea.</a:t>
            </a:r>
          </a:p>
          <a:p>
            <a:pPr algn="just">
              <a:lnSpc>
                <a:spcPct val="80000"/>
              </a:lnSpc>
            </a:pPr>
            <a:r>
              <a:rPr lang="es-ES" sz="1800" b="1"/>
              <a:t>De esta manera el aprendizaje llega entonces a ser tan fácil en la escuela como fuera de  ella.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D8EAE0E6-3E80-4BD2-8EEE-EE8B2EB3530D}" type="datetime1">
              <a:rPr lang="es-ES_tradnl"/>
              <a:pPr/>
              <a:t>21/03/2013</a:t>
            </a:fld>
            <a:endParaRPr lang="es-ES"/>
          </a:p>
        </p:txBody>
      </p:sp>
      <p:sp>
        <p:nvSpPr>
          <p:cNvPr id="6" name="5 Marcador de pie de página"/>
          <p:cNvSpPr>
            <a:spLocks noGrp="1"/>
          </p:cNvSpPr>
          <p:nvPr>
            <p:ph type="ftr" sz="quarter" idx="11"/>
          </p:nvPr>
        </p:nvSpPr>
        <p:spPr/>
        <p:txBody>
          <a:bodyPr/>
          <a:lstStyle/>
          <a:p>
            <a:r>
              <a:rPr lang="es-ES"/>
              <a:t>ATP. Lic. Lilia Gabriela Velàzquez Guevara.</a:t>
            </a:r>
          </a:p>
        </p:txBody>
      </p:sp>
      <p:sp>
        <p:nvSpPr>
          <p:cNvPr id="7" name="6 Marcador de número de diapositiva"/>
          <p:cNvSpPr>
            <a:spLocks noGrp="1"/>
          </p:cNvSpPr>
          <p:nvPr>
            <p:ph type="sldNum" sz="quarter" idx="12"/>
          </p:nvPr>
        </p:nvSpPr>
        <p:spPr/>
        <p:txBody>
          <a:bodyPr/>
          <a:lstStyle/>
          <a:p>
            <a:fld id="{55C6039B-C906-4CA0-A503-9F7994AF3103}" type="slidenum">
              <a:rPr lang="es-ES"/>
              <a:pPr/>
              <a:t>13</a:t>
            </a:fld>
            <a:endParaRPr lang="es-ES"/>
          </a:p>
        </p:txBody>
      </p:sp>
      <p:sp>
        <p:nvSpPr>
          <p:cNvPr id="196610" name="Rectangle 2"/>
          <p:cNvSpPr>
            <a:spLocks noGrp="1" noChangeArrowheads="1"/>
          </p:cNvSpPr>
          <p:nvPr>
            <p:ph type="title"/>
          </p:nvPr>
        </p:nvSpPr>
        <p:spPr>
          <a:xfrm>
            <a:off x="755650" y="188913"/>
            <a:ext cx="7793038" cy="550862"/>
          </a:xfrm>
        </p:spPr>
        <p:txBody>
          <a:bodyPr/>
          <a:lstStyle/>
          <a:p>
            <a:r>
              <a:rPr lang="es-ES" sz="2400">
                <a:latin typeface="Verdana" pitchFamily="34" charset="0"/>
              </a:rPr>
              <a:t>¿Qué hace fácil o difícil el aprender el lenguaje?</a:t>
            </a:r>
          </a:p>
        </p:txBody>
      </p:sp>
      <p:sp>
        <p:nvSpPr>
          <p:cNvPr id="196611" name="Rectangle 3"/>
          <p:cNvSpPr>
            <a:spLocks noGrp="1" noChangeArrowheads="1"/>
          </p:cNvSpPr>
          <p:nvPr>
            <p:ph type="body" sz="half" idx="1"/>
          </p:nvPr>
        </p:nvSpPr>
        <p:spPr>
          <a:xfrm>
            <a:off x="827088" y="1196975"/>
            <a:ext cx="4038600" cy="4968875"/>
          </a:xfrm>
        </p:spPr>
        <p:txBody>
          <a:bodyPr/>
          <a:lstStyle/>
          <a:p>
            <a:pPr>
              <a:lnSpc>
                <a:spcPct val="80000"/>
              </a:lnSpc>
              <a:buFont typeface="Wingdings" pitchFamily="2" charset="2"/>
              <a:buNone/>
            </a:pPr>
            <a:r>
              <a:rPr lang="es-ES" sz="1800" b="1" u="sng"/>
              <a:t>Es fácil cuando:</a:t>
            </a:r>
            <a:endParaRPr lang="es-ES" sz="1800" b="1"/>
          </a:p>
          <a:p>
            <a:pPr>
              <a:lnSpc>
                <a:spcPct val="80000"/>
              </a:lnSpc>
              <a:buFontTx/>
              <a:buChar char="-"/>
            </a:pPr>
            <a:r>
              <a:rPr lang="es-ES" sz="1800" b="1"/>
              <a:t>Es real y natural.</a:t>
            </a:r>
          </a:p>
          <a:p>
            <a:pPr>
              <a:lnSpc>
                <a:spcPct val="80000"/>
              </a:lnSpc>
              <a:buFontTx/>
              <a:buChar char="-"/>
            </a:pPr>
            <a:r>
              <a:rPr lang="es-ES" sz="1800" b="1"/>
              <a:t>Es total.</a:t>
            </a:r>
          </a:p>
          <a:p>
            <a:pPr>
              <a:lnSpc>
                <a:spcPct val="80000"/>
              </a:lnSpc>
              <a:buFontTx/>
              <a:buChar char="-"/>
            </a:pPr>
            <a:r>
              <a:rPr lang="es-ES" sz="1800" b="1"/>
              <a:t>Es sensato.</a:t>
            </a:r>
          </a:p>
          <a:p>
            <a:pPr>
              <a:lnSpc>
                <a:spcPct val="80000"/>
              </a:lnSpc>
              <a:buFontTx/>
              <a:buChar char="-"/>
            </a:pPr>
            <a:r>
              <a:rPr lang="es-ES" sz="1800" b="1"/>
              <a:t>Es interesante.</a:t>
            </a:r>
          </a:p>
          <a:p>
            <a:pPr>
              <a:lnSpc>
                <a:spcPct val="80000"/>
              </a:lnSpc>
              <a:buFontTx/>
              <a:buChar char="-"/>
            </a:pPr>
            <a:r>
              <a:rPr lang="es-ES" sz="1800" b="1"/>
              <a:t>Es importante.</a:t>
            </a:r>
          </a:p>
          <a:p>
            <a:pPr>
              <a:lnSpc>
                <a:spcPct val="80000"/>
              </a:lnSpc>
              <a:buFontTx/>
              <a:buChar char="-"/>
            </a:pPr>
            <a:r>
              <a:rPr lang="es-ES" sz="1800" b="1"/>
              <a:t>Atañe al que aprende.</a:t>
            </a:r>
          </a:p>
          <a:p>
            <a:pPr>
              <a:lnSpc>
                <a:spcPct val="80000"/>
              </a:lnSpc>
              <a:buFontTx/>
              <a:buChar char="-"/>
            </a:pPr>
            <a:r>
              <a:rPr lang="es-ES" sz="1800" b="1"/>
              <a:t>Es parte de un suceso real.</a:t>
            </a:r>
          </a:p>
          <a:p>
            <a:pPr>
              <a:lnSpc>
                <a:spcPct val="80000"/>
              </a:lnSpc>
              <a:buFontTx/>
              <a:buChar char="-"/>
            </a:pPr>
            <a:r>
              <a:rPr lang="es-ES" sz="1800" b="1"/>
              <a:t>Tiene utilidad social.</a:t>
            </a:r>
          </a:p>
          <a:p>
            <a:pPr>
              <a:lnSpc>
                <a:spcPct val="80000"/>
              </a:lnSpc>
              <a:buFontTx/>
              <a:buChar char="-"/>
            </a:pPr>
            <a:r>
              <a:rPr lang="es-ES" sz="1800" b="1"/>
              <a:t>Tiene un fin para el aprendiz.</a:t>
            </a:r>
          </a:p>
          <a:p>
            <a:pPr>
              <a:lnSpc>
                <a:spcPct val="80000"/>
              </a:lnSpc>
              <a:buFontTx/>
              <a:buChar char="-"/>
            </a:pPr>
            <a:r>
              <a:rPr lang="es-ES" sz="1800" b="1"/>
              <a:t>El aprendiz elige usarlo.</a:t>
            </a:r>
          </a:p>
          <a:p>
            <a:pPr>
              <a:lnSpc>
                <a:spcPct val="80000"/>
              </a:lnSpc>
              <a:buFontTx/>
              <a:buChar char="-"/>
            </a:pPr>
            <a:r>
              <a:rPr lang="es-ES" sz="1800" b="1"/>
              <a:t>Es accesible para el aprendiz.</a:t>
            </a:r>
          </a:p>
          <a:p>
            <a:pPr>
              <a:lnSpc>
                <a:spcPct val="80000"/>
              </a:lnSpc>
              <a:buFontTx/>
              <a:buChar char="-"/>
            </a:pPr>
            <a:r>
              <a:rPr lang="es-ES" sz="1800" b="1"/>
              <a:t>El aprendiz tiene el poder de usarlo.</a:t>
            </a:r>
          </a:p>
          <a:p>
            <a:pPr>
              <a:lnSpc>
                <a:spcPct val="80000"/>
              </a:lnSpc>
            </a:pPr>
            <a:endParaRPr lang="es-ES" sz="1800" b="1" u="sng"/>
          </a:p>
        </p:txBody>
      </p:sp>
      <p:sp>
        <p:nvSpPr>
          <p:cNvPr id="196612" name="Rectangle 4"/>
          <p:cNvSpPr>
            <a:spLocks noGrp="1" noChangeArrowheads="1"/>
          </p:cNvSpPr>
          <p:nvPr>
            <p:ph type="body" sz="half" idx="2"/>
          </p:nvPr>
        </p:nvSpPr>
        <p:spPr>
          <a:xfrm>
            <a:off x="4643438" y="1125538"/>
            <a:ext cx="4038600" cy="4784725"/>
          </a:xfrm>
        </p:spPr>
        <p:txBody>
          <a:bodyPr/>
          <a:lstStyle/>
          <a:p>
            <a:pPr>
              <a:lnSpc>
                <a:spcPct val="80000"/>
              </a:lnSpc>
            </a:pPr>
            <a:r>
              <a:rPr lang="es-ES" sz="2000" u="sng"/>
              <a:t>Es difícil cuando:</a:t>
            </a:r>
          </a:p>
          <a:p>
            <a:pPr>
              <a:lnSpc>
                <a:spcPct val="80000"/>
              </a:lnSpc>
              <a:buFontTx/>
              <a:buChar char="-"/>
            </a:pPr>
            <a:r>
              <a:rPr lang="es-ES" sz="2000"/>
              <a:t>Es artificial.</a:t>
            </a:r>
          </a:p>
          <a:p>
            <a:pPr>
              <a:lnSpc>
                <a:spcPct val="80000"/>
              </a:lnSpc>
              <a:buFontTx/>
              <a:buChar char="-"/>
            </a:pPr>
            <a:r>
              <a:rPr lang="es-ES" sz="2000"/>
              <a:t>Es fragmentado.</a:t>
            </a:r>
          </a:p>
          <a:p>
            <a:pPr>
              <a:lnSpc>
                <a:spcPct val="80000"/>
              </a:lnSpc>
              <a:buFontTx/>
              <a:buChar char="-"/>
            </a:pPr>
            <a:r>
              <a:rPr lang="es-ES" sz="2000"/>
              <a:t>Es absurdo.</a:t>
            </a:r>
          </a:p>
          <a:p>
            <a:pPr>
              <a:lnSpc>
                <a:spcPct val="80000"/>
              </a:lnSpc>
              <a:buFontTx/>
              <a:buChar char="-"/>
            </a:pPr>
            <a:r>
              <a:rPr lang="es-ES" sz="2000"/>
              <a:t>Es insípido y aburrido.</a:t>
            </a:r>
          </a:p>
          <a:p>
            <a:pPr>
              <a:lnSpc>
                <a:spcPct val="80000"/>
              </a:lnSpc>
              <a:buFontTx/>
              <a:buChar char="-"/>
            </a:pPr>
            <a:r>
              <a:rPr lang="es-ES" sz="2000"/>
              <a:t>Es irrelevante.</a:t>
            </a:r>
          </a:p>
          <a:p>
            <a:pPr>
              <a:lnSpc>
                <a:spcPct val="80000"/>
              </a:lnSpc>
              <a:buFontTx/>
              <a:buChar char="-"/>
            </a:pPr>
            <a:r>
              <a:rPr lang="es-ES" sz="2000"/>
              <a:t>Atañe a algún otro.</a:t>
            </a:r>
          </a:p>
          <a:p>
            <a:pPr>
              <a:lnSpc>
                <a:spcPct val="80000"/>
              </a:lnSpc>
              <a:buFontTx/>
              <a:buChar char="-"/>
            </a:pPr>
            <a:r>
              <a:rPr lang="es-ES" sz="2000"/>
              <a:t>Esta fuera de contexto.</a:t>
            </a:r>
          </a:p>
          <a:p>
            <a:pPr>
              <a:lnSpc>
                <a:spcPct val="80000"/>
              </a:lnSpc>
              <a:buFontTx/>
              <a:buChar char="-"/>
            </a:pPr>
            <a:r>
              <a:rPr lang="es-ES" sz="2000"/>
              <a:t>Carece de valor social.</a:t>
            </a:r>
          </a:p>
          <a:p>
            <a:pPr>
              <a:lnSpc>
                <a:spcPct val="80000"/>
              </a:lnSpc>
              <a:buFontTx/>
              <a:buChar char="-"/>
            </a:pPr>
            <a:r>
              <a:rPr lang="es-ES" sz="2000"/>
              <a:t>Carece de propósito definido.</a:t>
            </a:r>
          </a:p>
          <a:p>
            <a:pPr>
              <a:lnSpc>
                <a:spcPct val="80000"/>
              </a:lnSpc>
              <a:buFontTx/>
              <a:buChar char="-"/>
            </a:pPr>
            <a:r>
              <a:rPr lang="es-ES" sz="2000"/>
              <a:t>Es impuesto por algún otro.</a:t>
            </a:r>
          </a:p>
          <a:p>
            <a:pPr>
              <a:lnSpc>
                <a:spcPct val="80000"/>
              </a:lnSpc>
              <a:buFontTx/>
              <a:buChar char="-"/>
            </a:pPr>
            <a:r>
              <a:rPr lang="es-ES" sz="2000"/>
              <a:t>Es inaccesible.</a:t>
            </a:r>
          </a:p>
          <a:p>
            <a:pPr>
              <a:lnSpc>
                <a:spcPct val="80000"/>
              </a:lnSpc>
              <a:buFontTx/>
              <a:buChar char="-"/>
            </a:pPr>
            <a:r>
              <a:rPr lang="es-ES" sz="2000"/>
              <a:t>El aprendiz es impotente para usarlo.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fecha"/>
          <p:cNvSpPr>
            <a:spLocks noGrp="1"/>
          </p:cNvSpPr>
          <p:nvPr>
            <p:ph type="dt" sz="half" idx="10"/>
          </p:nvPr>
        </p:nvSpPr>
        <p:spPr/>
        <p:txBody>
          <a:bodyPr/>
          <a:lstStyle/>
          <a:p>
            <a:fld id="{9A2EBAFD-30FF-44B8-A8E6-31A057F1BACA}" type="datetime1">
              <a:rPr lang="es-ES_tradnl"/>
              <a:pPr/>
              <a:t>21/03/2013</a:t>
            </a:fld>
            <a:endParaRPr lang="es-ES"/>
          </a:p>
        </p:txBody>
      </p:sp>
      <p:sp>
        <p:nvSpPr>
          <p:cNvPr id="7" name="6 Marcador de pie de página"/>
          <p:cNvSpPr>
            <a:spLocks noGrp="1"/>
          </p:cNvSpPr>
          <p:nvPr>
            <p:ph type="ftr" sz="quarter" idx="11"/>
          </p:nvPr>
        </p:nvSpPr>
        <p:spPr/>
        <p:txBody>
          <a:bodyPr/>
          <a:lstStyle/>
          <a:p>
            <a:r>
              <a:rPr lang="es-ES"/>
              <a:t>ATP. Lic. Lilia Gabriela Velàzquez Guevara.</a:t>
            </a:r>
          </a:p>
        </p:txBody>
      </p:sp>
      <p:sp>
        <p:nvSpPr>
          <p:cNvPr id="8" name="7 Marcador de número de diapositiva"/>
          <p:cNvSpPr>
            <a:spLocks noGrp="1"/>
          </p:cNvSpPr>
          <p:nvPr>
            <p:ph type="sldNum" sz="quarter" idx="12"/>
          </p:nvPr>
        </p:nvSpPr>
        <p:spPr/>
        <p:txBody>
          <a:bodyPr/>
          <a:lstStyle/>
          <a:p>
            <a:fld id="{26904B19-6FBB-4499-9A42-31FCC2B27763}" type="slidenum">
              <a:rPr lang="es-ES"/>
              <a:pPr/>
              <a:t>14</a:t>
            </a:fld>
            <a:endParaRPr lang="es-ES"/>
          </a:p>
        </p:txBody>
      </p:sp>
      <p:sp>
        <p:nvSpPr>
          <p:cNvPr id="197634" name="Rectangle 2"/>
          <p:cNvSpPr>
            <a:spLocks noGrp="1" noChangeArrowheads="1"/>
          </p:cNvSpPr>
          <p:nvPr>
            <p:ph type="title"/>
          </p:nvPr>
        </p:nvSpPr>
        <p:spPr>
          <a:xfrm>
            <a:off x="1150938" y="214313"/>
            <a:ext cx="7793037" cy="693737"/>
          </a:xfrm>
        </p:spPr>
        <p:txBody>
          <a:bodyPr/>
          <a:lstStyle/>
          <a:p>
            <a:r>
              <a:rPr lang="es-ES" sz="2800">
                <a:latin typeface="Verdana" pitchFamily="34" charset="0"/>
              </a:rPr>
              <a:t>Lenguaje ¿por qué y para qué?</a:t>
            </a:r>
          </a:p>
        </p:txBody>
      </p:sp>
      <p:sp>
        <p:nvSpPr>
          <p:cNvPr id="197635" name="Rectangle 3"/>
          <p:cNvSpPr>
            <a:spLocks noGrp="1" noChangeArrowheads="1"/>
          </p:cNvSpPr>
          <p:nvPr>
            <p:ph type="body" sz="half" idx="1"/>
          </p:nvPr>
        </p:nvSpPr>
        <p:spPr>
          <a:xfrm>
            <a:off x="827088" y="1125538"/>
            <a:ext cx="4038600" cy="4929187"/>
          </a:xfrm>
          <a:solidFill>
            <a:schemeClr val="bg1"/>
          </a:solidFill>
        </p:spPr>
        <p:txBody>
          <a:bodyPr/>
          <a:lstStyle/>
          <a:p>
            <a:pPr>
              <a:buFont typeface="Wingdings" pitchFamily="2" charset="2"/>
              <a:buNone/>
            </a:pPr>
            <a:r>
              <a:rPr lang="es-ES" sz="1800"/>
              <a:t>     </a:t>
            </a:r>
            <a:r>
              <a:rPr lang="es-ES" sz="2000"/>
              <a:t>El lenguaje nos permite compartir nuestras experiencias, aprender de cada uno, proyectar juntos y acrecentar enormemente nuestro intelecto al vincular nuestro pensamiento con los de nuestros semejantes.</a:t>
            </a:r>
          </a:p>
          <a:p>
            <a:pPr>
              <a:buFont typeface="Wingdings" pitchFamily="2" charset="2"/>
              <a:buNone/>
            </a:pPr>
            <a:r>
              <a:rPr lang="es-ES" sz="2000"/>
              <a:t>     También tenemos una íntima necesidad de interacción social. Esto es lo que hace necesario el lenguaje a los humanos.</a:t>
            </a:r>
          </a:p>
        </p:txBody>
      </p:sp>
      <p:pic>
        <p:nvPicPr>
          <p:cNvPr id="197636" name="Picture 4" descr="j0428321"/>
          <p:cNvPicPr>
            <a:picLocks noGrp="1" noChangeAspect="1" noChangeArrowheads="1"/>
          </p:cNvPicPr>
          <p:nvPr>
            <p:ph sz="quarter" idx="3"/>
          </p:nvPr>
        </p:nvPicPr>
        <p:blipFill>
          <a:blip r:embed="rId2" cstate="print"/>
          <a:srcRect/>
          <a:stretch>
            <a:fillRect/>
          </a:stretch>
        </p:blipFill>
        <p:spPr>
          <a:xfrm>
            <a:off x="5959475" y="4286250"/>
            <a:ext cx="2176463" cy="1703388"/>
          </a:xfrm>
          <a:noFill/>
          <a:ln/>
        </p:spPr>
      </p:pic>
      <p:pic>
        <p:nvPicPr>
          <p:cNvPr id="197637" name="Picture 5" descr="j0389218"/>
          <p:cNvPicPr>
            <a:picLocks noChangeAspect="1" noChangeArrowheads="1"/>
          </p:cNvPicPr>
          <p:nvPr/>
        </p:nvPicPr>
        <p:blipFill>
          <a:blip r:embed="rId3" cstate="print"/>
          <a:srcRect/>
          <a:stretch>
            <a:fillRect/>
          </a:stretch>
        </p:blipFill>
        <p:spPr bwMode="auto">
          <a:xfrm>
            <a:off x="5724525" y="1412875"/>
            <a:ext cx="2016125" cy="1944688"/>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DFFDACF9-7485-48AD-B282-A1DB5C90B73F}" type="datetime1">
              <a:rPr lang="es-ES_tradnl"/>
              <a:pPr/>
              <a:t>21/03/2013</a:t>
            </a:fld>
            <a:endParaRPr lang="es-ES"/>
          </a:p>
        </p:txBody>
      </p:sp>
      <p:sp>
        <p:nvSpPr>
          <p:cNvPr id="6" name="5 Marcador de pie de página"/>
          <p:cNvSpPr>
            <a:spLocks noGrp="1"/>
          </p:cNvSpPr>
          <p:nvPr>
            <p:ph type="ftr" sz="quarter" idx="11"/>
          </p:nvPr>
        </p:nvSpPr>
        <p:spPr/>
        <p:txBody>
          <a:bodyPr/>
          <a:lstStyle/>
          <a:p>
            <a:r>
              <a:rPr lang="es-ES"/>
              <a:t>ATP. Lic. Lilia Gabriela Velàzquez Guevara.</a:t>
            </a:r>
          </a:p>
        </p:txBody>
      </p:sp>
      <p:sp>
        <p:nvSpPr>
          <p:cNvPr id="7" name="6 Marcador de número de diapositiva"/>
          <p:cNvSpPr>
            <a:spLocks noGrp="1"/>
          </p:cNvSpPr>
          <p:nvPr>
            <p:ph type="sldNum" sz="quarter" idx="12"/>
          </p:nvPr>
        </p:nvSpPr>
        <p:spPr/>
        <p:txBody>
          <a:bodyPr/>
          <a:lstStyle/>
          <a:p>
            <a:fld id="{52E4AEC6-39B5-4B6A-BF65-726268F925BE}" type="slidenum">
              <a:rPr lang="es-ES"/>
              <a:pPr/>
              <a:t>15</a:t>
            </a:fld>
            <a:endParaRPr lang="es-ES"/>
          </a:p>
        </p:txBody>
      </p:sp>
      <p:sp>
        <p:nvSpPr>
          <p:cNvPr id="198658" name="Rectangle 2"/>
          <p:cNvSpPr>
            <a:spLocks noGrp="1" noChangeArrowheads="1"/>
          </p:cNvSpPr>
          <p:nvPr>
            <p:ph type="title"/>
          </p:nvPr>
        </p:nvSpPr>
        <p:spPr>
          <a:xfrm>
            <a:off x="1150938" y="214313"/>
            <a:ext cx="7793037" cy="1127125"/>
          </a:xfrm>
        </p:spPr>
        <p:txBody>
          <a:bodyPr/>
          <a:lstStyle/>
          <a:p>
            <a:r>
              <a:rPr lang="es-ES" sz="2800">
                <a:latin typeface="Verdana" pitchFamily="34" charset="0"/>
              </a:rPr>
              <a:t>¿Qué es el lenguaje?</a:t>
            </a:r>
            <a:br>
              <a:rPr lang="es-ES" sz="2800">
                <a:latin typeface="Verdana" pitchFamily="34" charset="0"/>
              </a:rPr>
            </a:br>
            <a:r>
              <a:rPr lang="es-ES" sz="2800">
                <a:latin typeface="Verdana" pitchFamily="34" charset="0"/>
              </a:rPr>
              <a:t>Compartir y desarrollarse</a:t>
            </a:r>
          </a:p>
        </p:txBody>
      </p:sp>
      <p:sp>
        <p:nvSpPr>
          <p:cNvPr id="198659" name="Rectangle 3"/>
          <p:cNvSpPr>
            <a:spLocks noGrp="1" noChangeArrowheads="1"/>
          </p:cNvSpPr>
          <p:nvPr>
            <p:ph type="body" sz="half" idx="1"/>
          </p:nvPr>
        </p:nvSpPr>
        <p:spPr>
          <a:xfrm>
            <a:off x="1182688" y="1412875"/>
            <a:ext cx="7219950" cy="4719638"/>
          </a:xfrm>
        </p:spPr>
        <p:txBody>
          <a:bodyPr/>
          <a:lstStyle/>
          <a:p>
            <a:r>
              <a:rPr lang="es-ES" sz="1800" b="1"/>
              <a:t>El lenguaje comienza como un medio de comunicación entre un grupo.</a:t>
            </a:r>
          </a:p>
          <a:p>
            <a:r>
              <a:rPr lang="es-ES" sz="1800" b="1"/>
              <a:t>Usamos el lenguaje para reflexionar sobre nuestra propia experiencia y para expresar simbólicamente esta reflexión a nosotros mismos.</a:t>
            </a:r>
          </a:p>
          <a:p>
            <a:r>
              <a:rPr lang="es-ES" sz="1800" b="1"/>
              <a:t>A través del lenguaje compartimos lo que aprendemos con otras personas. </a:t>
            </a:r>
          </a:p>
          <a:p>
            <a:r>
              <a:rPr lang="es-ES" sz="1800" b="1"/>
              <a:t>La sociedad edifica el aprendizaje sobre el aprendizaje a través del lenguaje.</a:t>
            </a:r>
          </a:p>
          <a:p>
            <a:r>
              <a:rPr lang="es-ES" sz="1800" b="1"/>
              <a:t>Compartimos también nuestras respuestas emocionales y estéticas.</a:t>
            </a:r>
          </a:p>
        </p:txBody>
      </p:sp>
      <p:pic>
        <p:nvPicPr>
          <p:cNvPr id="198660" name="Picture 4" descr="MCj01978440000[1]"/>
          <p:cNvPicPr>
            <a:picLocks noGrp="1" noChangeAspect="1" noChangeArrowheads="1"/>
          </p:cNvPicPr>
          <p:nvPr>
            <p:ph sz="half" idx="2"/>
          </p:nvPr>
        </p:nvPicPr>
        <p:blipFill>
          <a:blip r:embed="rId2" cstate="print"/>
          <a:srcRect/>
          <a:stretch>
            <a:fillRect/>
          </a:stretch>
        </p:blipFill>
        <p:spPr>
          <a:xfrm>
            <a:off x="3232150" y="4924425"/>
            <a:ext cx="3265488" cy="1112838"/>
          </a:xfrm>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fecha"/>
          <p:cNvSpPr>
            <a:spLocks noGrp="1"/>
          </p:cNvSpPr>
          <p:nvPr>
            <p:ph type="dt" sz="half" idx="10"/>
          </p:nvPr>
        </p:nvSpPr>
        <p:spPr/>
        <p:txBody>
          <a:bodyPr/>
          <a:lstStyle/>
          <a:p>
            <a:fld id="{66981331-4E37-45B4-8F64-B083FB25CE10}" type="datetime1">
              <a:rPr lang="es-ES_tradnl"/>
              <a:pPr/>
              <a:t>21/03/2013</a:t>
            </a:fld>
            <a:endParaRPr lang="es-ES"/>
          </a:p>
        </p:txBody>
      </p:sp>
      <p:sp>
        <p:nvSpPr>
          <p:cNvPr id="7" name="6 Marcador de pie de página"/>
          <p:cNvSpPr>
            <a:spLocks noGrp="1"/>
          </p:cNvSpPr>
          <p:nvPr>
            <p:ph type="ftr" sz="quarter" idx="11"/>
          </p:nvPr>
        </p:nvSpPr>
        <p:spPr/>
        <p:txBody>
          <a:bodyPr/>
          <a:lstStyle/>
          <a:p>
            <a:r>
              <a:rPr lang="es-ES"/>
              <a:t>ATP. Lic. Lilia Gabriela Velàzquez Guevara.</a:t>
            </a:r>
          </a:p>
        </p:txBody>
      </p:sp>
      <p:sp>
        <p:nvSpPr>
          <p:cNvPr id="8" name="7 Marcador de número de diapositiva"/>
          <p:cNvSpPr>
            <a:spLocks noGrp="1"/>
          </p:cNvSpPr>
          <p:nvPr>
            <p:ph type="sldNum" sz="quarter" idx="12"/>
          </p:nvPr>
        </p:nvSpPr>
        <p:spPr/>
        <p:txBody>
          <a:bodyPr/>
          <a:lstStyle/>
          <a:p>
            <a:fld id="{865E7FDD-D768-421F-A567-159466643336}" type="slidenum">
              <a:rPr lang="es-ES"/>
              <a:pPr/>
              <a:t>16</a:t>
            </a:fld>
            <a:endParaRPr lang="es-ES"/>
          </a:p>
        </p:txBody>
      </p:sp>
      <p:sp>
        <p:nvSpPr>
          <p:cNvPr id="199682" name="Rectangle 2"/>
          <p:cNvSpPr>
            <a:spLocks noGrp="1" noChangeArrowheads="1"/>
          </p:cNvSpPr>
          <p:nvPr>
            <p:ph type="title"/>
          </p:nvPr>
        </p:nvSpPr>
        <p:spPr/>
        <p:txBody>
          <a:bodyPr/>
          <a:lstStyle/>
          <a:p>
            <a:r>
              <a:rPr lang="es-ES" sz="2800">
                <a:latin typeface="Verdana" pitchFamily="34" charset="0"/>
              </a:rPr>
              <a:t>Personal y social.</a:t>
            </a:r>
          </a:p>
        </p:txBody>
      </p:sp>
      <p:sp>
        <p:nvSpPr>
          <p:cNvPr id="199683" name="Rectangle 3"/>
          <p:cNvSpPr>
            <a:spLocks noGrp="1" noChangeArrowheads="1"/>
          </p:cNvSpPr>
          <p:nvPr>
            <p:ph type="body" sz="half" idx="1"/>
          </p:nvPr>
        </p:nvSpPr>
        <p:spPr>
          <a:xfrm>
            <a:off x="1182688" y="2017713"/>
            <a:ext cx="3814762" cy="4114800"/>
          </a:xfrm>
        </p:spPr>
        <p:txBody>
          <a:bodyPr/>
          <a:lstStyle/>
          <a:p>
            <a:pPr>
              <a:lnSpc>
                <a:spcPct val="90000"/>
              </a:lnSpc>
              <a:buFont typeface="Wingdings" pitchFamily="2" charset="2"/>
              <a:buNone/>
            </a:pPr>
            <a:r>
              <a:rPr lang="es-ES" sz="1800"/>
              <a:t>       </a:t>
            </a:r>
            <a:r>
              <a:rPr lang="es-ES" sz="2000"/>
              <a:t>El poder personal de crear lenguaje esta marcadamente determinado por las necesidades sociales de comprender a los otros y de hacerse de comprender a los otros y de hacerse entender por ellos, y además, el lenguaje de cada individuo entra pronto en las normas de lenguaje de la comunidad.</a:t>
            </a:r>
          </a:p>
        </p:txBody>
      </p:sp>
      <p:pic>
        <p:nvPicPr>
          <p:cNvPr id="199684" name="Picture 4" descr="j0282851"/>
          <p:cNvPicPr>
            <a:picLocks noGrp="1" noChangeAspect="1" noChangeArrowheads="1" noCrop="1"/>
          </p:cNvPicPr>
          <p:nvPr>
            <p:ph sz="quarter" idx="2"/>
          </p:nvPr>
        </p:nvPicPr>
        <p:blipFill>
          <a:blip r:embed="rId2" cstate="print"/>
          <a:srcRect/>
          <a:stretch>
            <a:fillRect/>
          </a:stretch>
        </p:blipFill>
        <p:spPr>
          <a:xfrm>
            <a:off x="7108825" y="2501900"/>
            <a:ext cx="1436688" cy="1703388"/>
          </a:xfrm>
          <a:noFill/>
          <a:ln/>
        </p:spPr>
      </p:pic>
      <p:pic>
        <p:nvPicPr>
          <p:cNvPr id="199685" name="Picture 5" descr="j0234765"/>
          <p:cNvPicPr>
            <a:picLocks noGrp="1" noChangeAspect="1" noChangeArrowheads="1" noCrop="1"/>
          </p:cNvPicPr>
          <p:nvPr>
            <p:ph sz="quarter" idx="3"/>
          </p:nvPr>
        </p:nvPicPr>
        <p:blipFill>
          <a:blip r:embed="rId3" cstate="print"/>
          <a:srcRect/>
          <a:stretch>
            <a:fillRect/>
          </a:stretch>
        </p:blipFill>
        <p:spPr>
          <a:xfrm>
            <a:off x="5476875" y="3614738"/>
            <a:ext cx="1428750" cy="1773237"/>
          </a:xfrm>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fecha"/>
          <p:cNvSpPr>
            <a:spLocks noGrp="1"/>
          </p:cNvSpPr>
          <p:nvPr>
            <p:ph type="dt" sz="half" idx="10"/>
          </p:nvPr>
        </p:nvSpPr>
        <p:spPr/>
        <p:txBody>
          <a:bodyPr/>
          <a:lstStyle/>
          <a:p>
            <a:fld id="{836AB598-23E2-40C5-A7AD-9E07078938AC}" type="datetime1">
              <a:rPr lang="es-ES_tradnl"/>
              <a:pPr/>
              <a:t>21/03/2013</a:t>
            </a:fld>
            <a:endParaRPr lang="es-ES"/>
          </a:p>
        </p:txBody>
      </p:sp>
      <p:sp>
        <p:nvSpPr>
          <p:cNvPr id="7" name="6 Marcador de pie de página"/>
          <p:cNvSpPr>
            <a:spLocks noGrp="1"/>
          </p:cNvSpPr>
          <p:nvPr>
            <p:ph type="ftr" sz="quarter" idx="11"/>
          </p:nvPr>
        </p:nvSpPr>
        <p:spPr/>
        <p:txBody>
          <a:bodyPr/>
          <a:lstStyle/>
          <a:p>
            <a:r>
              <a:rPr lang="es-ES"/>
              <a:t>ATP. Lic. Lilia Gabriela Velàzquez Guevara.</a:t>
            </a:r>
          </a:p>
        </p:txBody>
      </p:sp>
      <p:sp>
        <p:nvSpPr>
          <p:cNvPr id="8" name="7 Marcador de número de diapositiva"/>
          <p:cNvSpPr>
            <a:spLocks noGrp="1"/>
          </p:cNvSpPr>
          <p:nvPr>
            <p:ph type="sldNum" sz="quarter" idx="12"/>
          </p:nvPr>
        </p:nvSpPr>
        <p:spPr/>
        <p:txBody>
          <a:bodyPr/>
          <a:lstStyle/>
          <a:p>
            <a:fld id="{D24ED110-C41F-461F-8802-824FABEF45B5}" type="slidenum">
              <a:rPr lang="es-ES"/>
              <a:pPr/>
              <a:t>17</a:t>
            </a:fld>
            <a:endParaRPr lang="es-ES"/>
          </a:p>
        </p:txBody>
      </p:sp>
      <p:sp>
        <p:nvSpPr>
          <p:cNvPr id="200706" name="Rectangle 2"/>
          <p:cNvSpPr>
            <a:spLocks noGrp="1" noChangeArrowheads="1"/>
          </p:cNvSpPr>
          <p:nvPr>
            <p:ph type="title"/>
          </p:nvPr>
        </p:nvSpPr>
        <p:spPr>
          <a:xfrm>
            <a:off x="1150938" y="214313"/>
            <a:ext cx="7793037" cy="622300"/>
          </a:xfrm>
        </p:spPr>
        <p:txBody>
          <a:bodyPr/>
          <a:lstStyle/>
          <a:p>
            <a:r>
              <a:rPr lang="es-ES" sz="2800" b="1">
                <a:latin typeface="Verdana" pitchFamily="34" charset="0"/>
              </a:rPr>
              <a:t>Diferencia y cambio.</a:t>
            </a:r>
          </a:p>
        </p:txBody>
      </p:sp>
      <p:sp>
        <p:nvSpPr>
          <p:cNvPr id="200707" name="Rectangle 3"/>
          <p:cNvSpPr>
            <a:spLocks noGrp="1" noChangeArrowheads="1"/>
          </p:cNvSpPr>
          <p:nvPr>
            <p:ph type="body" sz="half" idx="1"/>
          </p:nvPr>
        </p:nvSpPr>
        <p:spPr>
          <a:xfrm>
            <a:off x="468313" y="981075"/>
            <a:ext cx="5256212" cy="4813300"/>
          </a:xfrm>
          <a:solidFill>
            <a:schemeClr val="bg1"/>
          </a:solidFill>
        </p:spPr>
        <p:txBody>
          <a:bodyPr/>
          <a:lstStyle/>
          <a:p>
            <a:r>
              <a:rPr lang="es-ES" sz="2000"/>
              <a:t>El lenguaje no se limita  a ser hablado y escuchado podemos usar símbolos para crear lenguaje o para representarlo.</a:t>
            </a:r>
          </a:p>
          <a:p>
            <a:r>
              <a:rPr lang="es-ES" sz="2000"/>
              <a:t>La sociedad requería comunicarse a través del tiempo y el espacio fuera del alcance de la voz humana, es así como se desarrolla el lenguaje escrito.</a:t>
            </a:r>
          </a:p>
          <a:p>
            <a:r>
              <a:rPr lang="es-ES" sz="2000"/>
              <a:t>El lenguaje escrito fue creado para ampliar la memoria social de la comunidad y su alcance comunicativo.</a:t>
            </a:r>
          </a:p>
        </p:txBody>
      </p:sp>
      <p:pic>
        <p:nvPicPr>
          <p:cNvPr id="200708" name="Picture 4" descr="MCj04318930000[1]"/>
          <p:cNvPicPr>
            <a:picLocks noGrp="1" noChangeAspect="1" noChangeArrowheads="1"/>
          </p:cNvPicPr>
          <p:nvPr>
            <p:ph sz="quarter" idx="2"/>
          </p:nvPr>
        </p:nvPicPr>
        <p:blipFill>
          <a:blip r:embed="rId2" cstate="print"/>
          <a:srcRect/>
          <a:stretch>
            <a:fillRect/>
          </a:stretch>
        </p:blipFill>
        <p:spPr>
          <a:xfrm>
            <a:off x="6084888" y="404813"/>
            <a:ext cx="2592387" cy="2089150"/>
          </a:xfrm>
          <a:noFill/>
          <a:ln/>
        </p:spPr>
      </p:pic>
      <p:pic>
        <p:nvPicPr>
          <p:cNvPr id="200709" name="Picture 5" descr="MPj04311920000[1]"/>
          <p:cNvPicPr>
            <a:picLocks noGrp="1" noChangeAspect="1" noChangeArrowheads="1"/>
          </p:cNvPicPr>
          <p:nvPr>
            <p:ph sz="quarter" idx="3"/>
          </p:nvPr>
        </p:nvPicPr>
        <p:blipFill>
          <a:blip r:embed="rId3" cstate="print"/>
          <a:srcRect/>
          <a:stretch>
            <a:fillRect/>
          </a:stretch>
        </p:blipFill>
        <p:spPr>
          <a:xfrm>
            <a:off x="6300788" y="3644900"/>
            <a:ext cx="2187575" cy="2187575"/>
          </a:xfrm>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4"/>
          <p:cNvSpPr>
            <a:spLocks noGrp="1" noChangeArrowheads="1"/>
          </p:cNvSpPr>
          <p:nvPr>
            <p:ph type="dt" sz="half" idx="4294967295"/>
          </p:nvPr>
        </p:nvSpPr>
        <p:spPr>
          <a:xfrm>
            <a:off x="990600" y="6248400"/>
            <a:ext cx="1905000" cy="457200"/>
          </a:xfrm>
          <a:prstGeom prst="rect">
            <a:avLst/>
          </a:prstGeom>
        </p:spPr>
        <p:txBody>
          <a:bodyPr/>
          <a:lstStyle/>
          <a:p>
            <a:fld id="{569CBFFE-F298-441F-89DE-73EC4F27BE8F}" type="datetime1">
              <a:rPr lang="es-ES_tradnl"/>
              <a:pPr/>
              <a:t>21/03/2013</a:t>
            </a:fld>
            <a:endParaRPr lang="es-ES"/>
          </a:p>
        </p:txBody>
      </p:sp>
      <p:sp>
        <p:nvSpPr>
          <p:cNvPr id="7" name="Rectangle 15"/>
          <p:cNvSpPr>
            <a:spLocks noGrp="1" noChangeArrowheads="1"/>
          </p:cNvSpPr>
          <p:nvPr>
            <p:ph type="ftr" sz="quarter" idx="4294967295"/>
          </p:nvPr>
        </p:nvSpPr>
        <p:spPr>
          <a:xfrm>
            <a:off x="3429000" y="6248400"/>
            <a:ext cx="2895600" cy="457200"/>
          </a:xfrm>
          <a:prstGeom prst="rect">
            <a:avLst/>
          </a:prstGeom>
        </p:spPr>
        <p:txBody>
          <a:bodyPr/>
          <a:lstStyle/>
          <a:p>
            <a:r>
              <a:rPr lang="es-ES"/>
              <a:t>ATP. Lic. Lilia Gabriela Velàzquez Guevara.</a:t>
            </a:r>
          </a:p>
        </p:txBody>
      </p:sp>
      <p:sp>
        <p:nvSpPr>
          <p:cNvPr id="8" name="Rectangle 16"/>
          <p:cNvSpPr>
            <a:spLocks noGrp="1" noChangeArrowheads="1"/>
          </p:cNvSpPr>
          <p:nvPr>
            <p:ph type="sldNum" sz="quarter" idx="4294967295"/>
          </p:nvPr>
        </p:nvSpPr>
        <p:spPr>
          <a:xfrm>
            <a:off x="6858000" y="6248400"/>
            <a:ext cx="1905000" cy="457200"/>
          </a:xfrm>
          <a:prstGeom prst="rect">
            <a:avLst/>
          </a:prstGeom>
        </p:spPr>
        <p:txBody>
          <a:bodyPr/>
          <a:lstStyle/>
          <a:p>
            <a:fld id="{863A513E-F4C8-422F-AA5B-E4AD1FBF5E4B}" type="slidenum">
              <a:rPr lang="es-ES"/>
              <a:pPr/>
              <a:t>18</a:t>
            </a:fld>
            <a:endParaRPr lang="es-ES"/>
          </a:p>
        </p:txBody>
      </p:sp>
      <p:sp>
        <p:nvSpPr>
          <p:cNvPr id="247810" name="Rectangle 2"/>
          <p:cNvSpPr>
            <a:spLocks noGrp="1" noChangeArrowheads="1"/>
          </p:cNvSpPr>
          <p:nvPr>
            <p:ph type="ctrTitle"/>
          </p:nvPr>
        </p:nvSpPr>
        <p:spPr>
          <a:xfrm>
            <a:off x="755650" y="188913"/>
            <a:ext cx="7772400" cy="936625"/>
          </a:xfrm>
        </p:spPr>
        <p:txBody>
          <a:bodyPr>
            <a:normAutofit fontScale="90000"/>
          </a:bodyPr>
          <a:lstStyle/>
          <a:p>
            <a:r>
              <a:rPr lang="es-ES" sz="3200">
                <a:latin typeface="Verdana" pitchFamily="34" charset="0"/>
              </a:rPr>
              <a:t>HABLAR Y ESCUCHAR</a:t>
            </a:r>
            <a:br>
              <a:rPr lang="es-ES" sz="3200">
                <a:latin typeface="Verdana" pitchFamily="34" charset="0"/>
              </a:rPr>
            </a:br>
            <a:r>
              <a:rPr lang="es-ES" sz="3200">
                <a:latin typeface="Verdana" pitchFamily="34" charset="0"/>
              </a:rPr>
              <a:t>Ana María Borzone de Manrique</a:t>
            </a:r>
          </a:p>
        </p:txBody>
      </p:sp>
      <p:sp>
        <p:nvSpPr>
          <p:cNvPr id="247811" name="Rectangle 3"/>
          <p:cNvSpPr>
            <a:spLocks noGrp="1" noChangeArrowheads="1"/>
          </p:cNvSpPr>
          <p:nvPr>
            <p:ph type="subTitle" idx="1"/>
          </p:nvPr>
        </p:nvSpPr>
        <p:spPr>
          <a:xfrm>
            <a:off x="1187450" y="1052513"/>
            <a:ext cx="5329238" cy="4681537"/>
          </a:xfrm>
        </p:spPr>
        <p:txBody>
          <a:bodyPr/>
          <a:lstStyle/>
          <a:p>
            <a:r>
              <a:rPr lang="es-ES" sz="1800" b="1"/>
              <a:t>Tiempo de compartir.</a:t>
            </a:r>
          </a:p>
          <a:p>
            <a:pPr algn="just"/>
            <a:r>
              <a:rPr lang="es-ES" sz="1800" b="1"/>
              <a:t>  Se busca la participación generalizada de los niños.</a:t>
            </a:r>
          </a:p>
          <a:p>
            <a:pPr algn="just"/>
            <a:r>
              <a:rPr lang="es-ES" sz="1800" b="1"/>
              <a:t>  Uno por vez toma la palabra como principal locutor ( la maestra puede interactuar con el niño en particular, y así brindarle apoyo a su expresión lingüística), los demás limitan su intervención a hacer comentarios y preguntas sobre el tema planteado por el protagonista de este tiempo…</a:t>
            </a:r>
          </a:p>
          <a:p>
            <a:pPr algn="just"/>
            <a:r>
              <a:rPr lang="es-ES" sz="1800" b="1"/>
              <a:t>  De ésta manera se evita que sean siempre los mismos niños los que intervienen, aquellos seguros de su expresión. Asimismo cuando se generaliza la participación de los niños ninguno puede construir un relato completo de su experiencia.</a:t>
            </a:r>
          </a:p>
        </p:txBody>
      </p:sp>
      <p:pic>
        <p:nvPicPr>
          <p:cNvPr id="247812" name="Picture 4" descr="MCBD07213_0000[1]"/>
          <p:cNvPicPr>
            <a:picLocks noChangeAspect="1" noChangeArrowheads="1"/>
          </p:cNvPicPr>
          <p:nvPr/>
        </p:nvPicPr>
        <p:blipFill>
          <a:blip r:embed="rId2" cstate="print"/>
          <a:srcRect/>
          <a:stretch>
            <a:fillRect/>
          </a:stretch>
        </p:blipFill>
        <p:spPr bwMode="auto">
          <a:xfrm>
            <a:off x="7019925" y="1628775"/>
            <a:ext cx="1503363" cy="1827213"/>
          </a:xfrm>
          <a:prstGeom prst="rect">
            <a:avLst/>
          </a:prstGeom>
          <a:noFill/>
        </p:spPr>
      </p:pic>
      <p:pic>
        <p:nvPicPr>
          <p:cNvPr id="247813" name="Picture 5" descr="MCj02332640000[1]"/>
          <p:cNvPicPr>
            <a:picLocks noChangeAspect="1" noChangeArrowheads="1"/>
          </p:cNvPicPr>
          <p:nvPr/>
        </p:nvPicPr>
        <p:blipFill>
          <a:blip r:embed="rId3" cstate="print"/>
          <a:srcRect/>
          <a:stretch>
            <a:fillRect/>
          </a:stretch>
        </p:blipFill>
        <p:spPr bwMode="auto">
          <a:xfrm>
            <a:off x="6804025" y="4221163"/>
            <a:ext cx="2135188" cy="1812925"/>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3 Marcador de fecha"/>
          <p:cNvSpPr>
            <a:spLocks noGrp="1"/>
          </p:cNvSpPr>
          <p:nvPr>
            <p:ph type="dt" sz="half" idx="10"/>
          </p:nvPr>
        </p:nvSpPr>
        <p:spPr/>
        <p:txBody>
          <a:bodyPr/>
          <a:lstStyle/>
          <a:p>
            <a:fld id="{DAAD6A07-16EF-45D2-B7F1-60C9E6E2CD97}" type="datetime1">
              <a:rPr lang="es-ES_tradnl"/>
              <a:pPr/>
              <a:t>21/03/2013</a:t>
            </a:fld>
            <a:endParaRPr lang="es-ES"/>
          </a:p>
        </p:txBody>
      </p:sp>
      <p:sp>
        <p:nvSpPr>
          <p:cNvPr id="7" name="4 Marcador de pie de página"/>
          <p:cNvSpPr>
            <a:spLocks noGrp="1"/>
          </p:cNvSpPr>
          <p:nvPr>
            <p:ph type="ftr" sz="quarter" idx="11"/>
          </p:nvPr>
        </p:nvSpPr>
        <p:spPr/>
        <p:txBody>
          <a:bodyPr/>
          <a:lstStyle/>
          <a:p>
            <a:r>
              <a:rPr lang="es-ES"/>
              <a:t>ATP. Lic. Lilia Gabriela Velàzquez Guevara.</a:t>
            </a:r>
          </a:p>
        </p:txBody>
      </p:sp>
      <p:sp>
        <p:nvSpPr>
          <p:cNvPr id="8" name="5 Marcador de número de diapositiva"/>
          <p:cNvSpPr>
            <a:spLocks noGrp="1"/>
          </p:cNvSpPr>
          <p:nvPr>
            <p:ph type="sldNum" sz="quarter" idx="12"/>
          </p:nvPr>
        </p:nvSpPr>
        <p:spPr/>
        <p:txBody>
          <a:bodyPr/>
          <a:lstStyle/>
          <a:p>
            <a:fld id="{E2C12435-0EE2-4670-8D7F-ADB47FEB143F}" type="slidenum">
              <a:rPr lang="es-ES"/>
              <a:pPr/>
              <a:t>19</a:t>
            </a:fld>
            <a:endParaRPr lang="es-ES"/>
          </a:p>
        </p:txBody>
      </p:sp>
      <p:sp>
        <p:nvSpPr>
          <p:cNvPr id="248834" name="Rectangle 2"/>
          <p:cNvSpPr>
            <a:spLocks noGrp="1" noChangeArrowheads="1"/>
          </p:cNvSpPr>
          <p:nvPr>
            <p:ph type="body" idx="1"/>
          </p:nvPr>
        </p:nvSpPr>
        <p:spPr>
          <a:xfrm>
            <a:off x="755650" y="1484313"/>
            <a:ext cx="6048375" cy="4968875"/>
          </a:xfrm>
        </p:spPr>
        <p:txBody>
          <a:bodyPr/>
          <a:lstStyle/>
          <a:p>
            <a:pPr algn="just">
              <a:lnSpc>
                <a:spcPct val="90000"/>
              </a:lnSpc>
            </a:pPr>
            <a:r>
              <a:rPr lang="es-ES" sz="1800" b="1"/>
              <a:t>Sentados en ronda y rotativamente atentos a lo que el compañero habla, comparten a través del relato una experiencia vivida, cuento o programa de TV. El niño habla los demás escuchan hacen preguntas y comentarios mientras la maestra solo conduce el intercambio.</a:t>
            </a:r>
          </a:p>
          <a:p>
            <a:pPr algn="just">
              <a:lnSpc>
                <a:spcPct val="90000"/>
              </a:lnSpc>
            </a:pPr>
            <a:r>
              <a:rPr lang="es-ES" sz="1800" b="1"/>
              <a:t>La maestra que relata la actividad se enfrenta con la necesidad de ir estableciendo un patrón de interacción.</a:t>
            </a:r>
          </a:p>
          <a:p>
            <a:pPr algn="just">
              <a:lnSpc>
                <a:spcPct val="90000"/>
              </a:lnSpc>
            </a:pPr>
            <a:r>
              <a:rPr lang="es-ES" sz="1800" b="1"/>
              <a:t>Inicia con una expresión fórmula que abre el encuentro (¿Qué nos va a contar?)</a:t>
            </a:r>
          </a:p>
          <a:p>
            <a:pPr algn="just">
              <a:lnSpc>
                <a:spcPct val="90000"/>
              </a:lnSpc>
            </a:pPr>
            <a:r>
              <a:rPr lang="es-ES" sz="1800" b="1"/>
              <a:t>La maestra asigna los roles.</a:t>
            </a:r>
          </a:p>
          <a:p>
            <a:pPr algn="just">
              <a:lnSpc>
                <a:spcPct val="90000"/>
              </a:lnSpc>
            </a:pPr>
            <a:r>
              <a:rPr lang="es-ES" sz="1800" b="1"/>
              <a:t>Las intervenciones de la maestra varían de acuerdo con el niño que toma la palabra y el curso de año, respondiendo a las diferencias y progresión del desarrollo de los niños.</a:t>
            </a:r>
          </a:p>
        </p:txBody>
      </p:sp>
      <p:pic>
        <p:nvPicPr>
          <p:cNvPr id="248835" name="Picture 3" descr="MCj02316370000[1]"/>
          <p:cNvPicPr>
            <a:picLocks noGrp="1" noChangeAspect="1" noChangeArrowheads="1"/>
          </p:cNvPicPr>
          <p:nvPr>
            <p:ph sz="quarter" idx="4294967295"/>
          </p:nvPr>
        </p:nvPicPr>
        <p:blipFill>
          <a:blip r:embed="rId2" cstate="print"/>
          <a:srcRect/>
          <a:stretch>
            <a:fillRect/>
          </a:stretch>
        </p:blipFill>
        <p:spPr>
          <a:xfrm>
            <a:off x="7092950" y="1989138"/>
            <a:ext cx="1835150" cy="3816350"/>
          </a:xfrm>
          <a:noFill/>
          <a:ln/>
        </p:spPr>
      </p:pic>
      <p:pic>
        <p:nvPicPr>
          <p:cNvPr id="248836" name="Picture 4" descr="MMj02347640000[1]"/>
          <p:cNvPicPr>
            <a:picLocks noChangeAspect="1" noChangeArrowheads="1" noCrop="1"/>
          </p:cNvPicPr>
          <p:nvPr/>
        </p:nvPicPr>
        <p:blipFill>
          <a:blip r:embed="rId3" cstate="print"/>
          <a:srcRect/>
          <a:stretch>
            <a:fillRect/>
          </a:stretch>
        </p:blipFill>
        <p:spPr bwMode="auto">
          <a:xfrm>
            <a:off x="5724525" y="260350"/>
            <a:ext cx="1800225" cy="1079500"/>
          </a:xfrm>
          <a:prstGeom prst="rect">
            <a:avLst/>
          </a:prstGeom>
          <a:noFill/>
        </p:spPr>
      </p:pic>
      <p:pic>
        <p:nvPicPr>
          <p:cNvPr id="248837" name="Picture 5" descr="MCj02346410000[1]"/>
          <p:cNvPicPr>
            <a:picLocks noChangeAspect="1" noChangeArrowheads="1"/>
          </p:cNvPicPr>
          <p:nvPr/>
        </p:nvPicPr>
        <p:blipFill>
          <a:blip r:embed="rId4" cstate="print"/>
          <a:srcRect/>
          <a:stretch>
            <a:fillRect/>
          </a:stretch>
        </p:blipFill>
        <p:spPr bwMode="auto">
          <a:xfrm>
            <a:off x="2195513" y="188913"/>
            <a:ext cx="1808162" cy="110807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57A876FA-1D88-48C5-AB44-887A4C1DAC6C}" type="datetime1">
              <a:rPr lang="es-ES_tradnl"/>
              <a:pPr/>
              <a:t>21/03/2013</a:t>
            </a:fld>
            <a:endParaRPr lang="es-ES_tradnl"/>
          </a:p>
        </p:txBody>
      </p:sp>
      <p:sp>
        <p:nvSpPr>
          <p:cNvPr id="5" name="4 Marcador de pie de página"/>
          <p:cNvSpPr>
            <a:spLocks noGrp="1"/>
          </p:cNvSpPr>
          <p:nvPr>
            <p:ph type="ftr" sz="quarter" idx="11"/>
          </p:nvPr>
        </p:nvSpPr>
        <p:spPr/>
        <p:txBody>
          <a:bodyPr/>
          <a:lstStyle/>
          <a:p>
            <a:r>
              <a:rPr lang="es-ES_tradnl"/>
              <a:t>ATP. Lic. Lilia Gabriela Velàzquez Guevara.</a:t>
            </a:r>
          </a:p>
        </p:txBody>
      </p:sp>
      <p:sp>
        <p:nvSpPr>
          <p:cNvPr id="6" name="5 Marcador de número de diapositiva"/>
          <p:cNvSpPr>
            <a:spLocks noGrp="1"/>
          </p:cNvSpPr>
          <p:nvPr>
            <p:ph type="sldNum" sz="quarter" idx="12"/>
          </p:nvPr>
        </p:nvSpPr>
        <p:spPr/>
        <p:txBody>
          <a:bodyPr/>
          <a:lstStyle/>
          <a:p>
            <a:fld id="{55178727-AA51-4996-B59A-DC1E4382756A}" type="slidenum">
              <a:rPr lang="es-ES_tradnl"/>
              <a:pPr/>
              <a:t>2</a:t>
            </a:fld>
            <a:endParaRPr lang="es-ES_tradnl"/>
          </a:p>
        </p:txBody>
      </p:sp>
      <p:sp>
        <p:nvSpPr>
          <p:cNvPr id="10242" name="Rectangle 2"/>
          <p:cNvSpPr>
            <a:spLocks noGrp="1" noChangeArrowheads="1"/>
          </p:cNvSpPr>
          <p:nvPr>
            <p:ph type="title"/>
          </p:nvPr>
        </p:nvSpPr>
        <p:spPr/>
        <p:txBody>
          <a:bodyPr/>
          <a:lstStyle/>
          <a:p>
            <a:r>
              <a:rPr lang="es-ES_tradnl" sz="2800"/>
              <a:t>Procesos que intervienen en este campo:</a:t>
            </a:r>
          </a:p>
        </p:txBody>
      </p:sp>
      <p:sp>
        <p:nvSpPr>
          <p:cNvPr id="10243" name="Rectangle 3"/>
          <p:cNvSpPr>
            <a:spLocks noGrp="1" noChangeArrowheads="1"/>
          </p:cNvSpPr>
          <p:nvPr>
            <p:ph type="body" idx="1"/>
          </p:nvPr>
        </p:nvSpPr>
        <p:spPr>
          <a:xfrm>
            <a:off x="457200" y="2276475"/>
            <a:ext cx="8229600" cy="3889375"/>
          </a:xfrm>
        </p:spPr>
        <p:txBody>
          <a:bodyPr/>
          <a:lstStyle/>
          <a:p>
            <a:pPr>
              <a:buFontTx/>
              <a:buChar char="-"/>
            </a:pPr>
            <a:r>
              <a:rPr lang="es-ES_tradnl" sz="2000"/>
              <a:t>Desarrollo de habilidades comunicativas básicas:</a:t>
            </a:r>
          </a:p>
          <a:p>
            <a:pPr>
              <a:buFontTx/>
              <a:buChar char="-"/>
            </a:pPr>
            <a:r>
              <a:rPr lang="es-ES_tradnl" sz="2000"/>
              <a:t>Hablar y escuchar.</a:t>
            </a:r>
          </a:p>
          <a:p>
            <a:pPr>
              <a:buFontTx/>
              <a:buChar char="-"/>
            </a:pPr>
            <a:r>
              <a:rPr lang="es-ES_tradnl" sz="2000"/>
              <a:t>Leer y escribir.</a:t>
            </a:r>
          </a:p>
          <a:p>
            <a:pPr>
              <a:buFontTx/>
              <a:buChar char="-"/>
            </a:pPr>
            <a:r>
              <a:rPr lang="es-ES_tradnl" sz="2000"/>
              <a:t>Conocimientos de los usos y funciones del lenguaje.</a:t>
            </a:r>
          </a:p>
          <a:p>
            <a:pPr>
              <a:buFontTx/>
              <a:buChar char="-"/>
            </a:pPr>
            <a:r>
              <a:rPr lang="es-ES_tradnl" sz="2000"/>
              <a:t>Convencionalidades de la escritura.</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Marcador de fecha"/>
          <p:cNvSpPr>
            <a:spLocks noGrp="1"/>
          </p:cNvSpPr>
          <p:nvPr>
            <p:ph type="dt" sz="half" idx="10"/>
          </p:nvPr>
        </p:nvSpPr>
        <p:spPr/>
        <p:txBody>
          <a:bodyPr/>
          <a:lstStyle/>
          <a:p>
            <a:fld id="{1E119F6F-6F0E-491E-A146-E0079C4CC870}" type="datetime1">
              <a:rPr lang="es-ES_tradnl"/>
              <a:pPr/>
              <a:t>21/03/2013</a:t>
            </a:fld>
            <a:endParaRPr lang="es-ES"/>
          </a:p>
        </p:txBody>
      </p:sp>
      <p:sp>
        <p:nvSpPr>
          <p:cNvPr id="6" name="4 Marcador de pie de página"/>
          <p:cNvSpPr>
            <a:spLocks noGrp="1"/>
          </p:cNvSpPr>
          <p:nvPr>
            <p:ph type="ftr" sz="quarter" idx="11"/>
          </p:nvPr>
        </p:nvSpPr>
        <p:spPr/>
        <p:txBody>
          <a:bodyPr/>
          <a:lstStyle/>
          <a:p>
            <a:r>
              <a:rPr lang="es-ES"/>
              <a:t>ATP. Lic. Lilia Gabriela Velàzquez Guevara.</a:t>
            </a:r>
          </a:p>
        </p:txBody>
      </p:sp>
      <p:sp>
        <p:nvSpPr>
          <p:cNvPr id="7" name="5 Marcador de número de diapositiva"/>
          <p:cNvSpPr>
            <a:spLocks noGrp="1"/>
          </p:cNvSpPr>
          <p:nvPr>
            <p:ph type="sldNum" sz="quarter" idx="12"/>
          </p:nvPr>
        </p:nvSpPr>
        <p:spPr/>
        <p:txBody>
          <a:bodyPr/>
          <a:lstStyle/>
          <a:p>
            <a:fld id="{2B5471D7-C94E-434F-BC7D-568C5D0F8108}" type="slidenum">
              <a:rPr lang="es-ES"/>
              <a:pPr/>
              <a:t>20</a:t>
            </a:fld>
            <a:endParaRPr lang="es-ES"/>
          </a:p>
        </p:txBody>
      </p:sp>
      <p:sp>
        <p:nvSpPr>
          <p:cNvPr id="249858" name="Rectangle 2"/>
          <p:cNvSpPr>
            <a:spLocks noGrp="1" noChangeArrowheads="1"/>
          </p:cNvSpPr>
          <p:nvPr>
            <p:ph type="body" idx="1"/>
          </p:nvPr>
        </p:nvSpPr>
        <p:spPr>
          <a:xfrm>
            <a:off x="611188" y="692150"/>
            <a:ext cx="6048375" cy="5257800"/>
          </a:xfrm>
          <a:solidFill>
            <a:schemeClr val="bg1"/>
          </a:solidFill>
        </p:spPr>
        <p:txBody>
          <a:bodyPr/>
          <a:lstStyle/>
          <a:p>
            <a:pPr algn="just"/>
            <a:r>
              <a:rPr lang="es-ES" sz="1800" b="1"/>
              <a:t>La maestra al no haber vivido con el niño la experiencia narrada, puede tener dificultades  al interpretarlo por la diferencia del código lingüístico que el niño domina, haciéndose difícil también apoyar su discurso.</a:t>
            </a:r>
          </a:p>
          <a:p>
            <a:pPr algn="just"/>
            <a:r>
              <a:rPr lang="es-ES" sz="1800" b="1"/>
              <a:t>Sin embargo para salvar esta situación es importante que esté bien informada sobre las condiciones de vida del alumno, sus experiencias escolares anteriores, su medio de procedencia, las diferencias lingüísticas. Para lo cual hay que estar siempre atenta a las novedades familiares.</a:t>
            </a:r>
          </a:p>
          <a:p>
            <a:pPr algn="just"/>
            <a:r>
              <a:rPr lang="es-ES" sz="1800" b="1"/>
              <a:t>La maestra retoma temas relevantes para aclarar conceptos y precisarlos e informar sobre temas fundamentales ( ejemplo Vacuna- salud).</a:t>
            </a:r>
          </a:p>
          <a:p>
            <a:pPr algn="just"/>
            <a:endParaRPr lang="es-ES" sz="1800" b="1"/>
          </a:p>
        </p:txBody>
      </p:sp>
      <p:pic>
        <p:nvPicPr>
          <p:cNvPr id="249859" name="Picture 3" descr="MCBD05617_0000[1]"/>
          <p:cNvPicPr>
            <a:picLocks noGrp="1" noChangeAspect="1" noChangeArrowheads="1"/>
          </p:cNvPicPr>
          <p:nvPr>
            <p:ph sz="half" idx="4294967295"/>
          </p:nvPr>
        </p:nvPicPr>
        <p:blipFill>
          <a:blip r:embed="rId2" cstate="print"/>
          <a:srcRect/>
          <a:stretch>
            <a:fillRect/>
          </a:stretch>
        </p:blipFill>
        <p:spPr>
          <a:xfrm>
            <a:off x="6804025" y="4508500"/>
            <a:ext cx="2097088" cy="1568450"/>
          </a:xfrm>
          <a:noFill/>
          <a:ln/>
        </p:spPr>
      </p:pic>
      <p:pic>
        <p:nvPicPr>
          <p:cNvPr id="249860" name="Picture 4" descr="MCj03356240000[1]"/>
          <p:cNvPicPr>
            <a:picLocks noGrp="1" noChangeAspect="1" noChangeArrowheads="1"/>
          </p:cNvPicPr>
          <p:nvPr>
            <p:ph sz="half" idx="4294967295"/>
          </p:nvPr>
        </p:nvPicPr>
        <p:blipFill>
          <a:blip r:embed="rId3" cstate="print"/>
          <a:srcRect/>
          <a:stretch>
            <a:fillRect/>
          </a:stretch>
        </p:blipFill>
        <p:spPr>
          <a:xfrm>
            <a:off x="7019925" y="1052513"/>
            <a:ext cx="1595438" cy="2495550"/>
          </a:xfrm>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05A3DED5-323B-4A09-BBA1-120AC5450B7E}" type="datetime1">
              <a:rPr lang="es-ES_tradnl"/>
              <a:pPr/>
              <a:t>21/03/2013</a:t>
            </a:fld>
            <a:endParaRPr lang="es-ES"/>
          </a:p>
        </p:txBody>
      </p:sp>
      <p:sp>
        <p:nvSpPr>
          <p:cNvPr id="5" name="4 Marcador de pie de página"/>
          <p:cNvSpPr>
            <a:spLocks noGrp="1"/>
          </p:cNvSpPr>
          <p:nvPr>
            <p:ph type="ftr" sz="quarter" idx="11"/>
          </p:nvPr>
        </p:nvSpPr>
        <p:spPr/>
        <p:txBody>
          <a:bodyPr/>
          <a:lstStyle/>
          <a:p>
            <a:r>
              <a:rPr lang="es-ES"/>
              <a:t>ATP. Lic. Lilia Gabriela Velàzquez Guevara.</a:t>
            </a:r>
          </a:p>
        </p:txBody>
      </p:sp>
      <p:sp>
        <p:nvSpPr>
          <p:cNvPr id="6" name="5 Marcador de número de diapositiva"/>
          <p:cNvSpPr>
            <a:spLocks noGrp="1"/>
          </p:cNvSpPr>
          <p:nvPr>
            <p:ph type="sldNum" sz="quarter" idx="12"/>
          </p:nvPr>
        </p:nvSpPr>
        <p:spPr/>
        <p:txBody>
          <a:bodyPr/>
          <a:lstStyle/>
          <a:p>
            <a:fld id="{97B957CB-D2A9-4694-8FD0-71F1870B578A}" type="slidenum">
              <a:rPr lang="es-ES"/>
              <a:pPr/>
              <a:t>21</a:t>
            </a:fld>
            <a:endParaRPr lang="es-ES"/>
          </a:p>
        </p:txBody>
      </p:sp>
      <p:sp>
        <p:nvSpPr>
          <p:cNvPr id="253954" name="Rectangle 2"/>
          <p:cNvSpPr>
            <a:spLocks noGrp="1" noChangeArrowheads="1"/>
          </p:cNvSpPr>
          <p:nvPr>
            <p:ph type="body" idx="1"/>
          </p:nvPr>
        </p:nvSpPr>
        <p:spPr>
          <a:xfrm>
            <a:off x="755650" y="981075"/>
            <a:ext cx="6337300" cy="5151438"/>
          </a:xfrm>
          <a:solidFill>
            <a:schemeClr val="bg1"/>
          </a:solidFill>
        </p:spPr>
        <p:txBody>
          <a:bodyPr/>
          <a:lstStyle/>
          <a:p>
            <a:pPr algn="just">
              <a:lnSpc>
                <a:spcPct val="90000"/>
              </a:lnSpc>
            </a:pPr>
            <a:r>
              <a:rPr lang="es-ES" sz="1800" b="1"/>
              <a:t>En el transcurso del año al irse internalizando la rutina tiempo de compartir, los niños adquieren autonomía y seguridad al expresarse a través de un trabajo sistemático de apoyo por parte de la docente.</a:t>
            </a:r>
          </a:p>
          <a:p>
            <a:pPr algn="just">
              <a:lnSpc>
                <a:spcPct val="90000"/>
              </a:lnSpc>
            </a:pPr>
            <a:r>
              <a:rPr lang="es-ES" sz="1800" b="1"/>
              <a:t>Al quedar establecida la rutina y surge un tema general, la maestra generaliza el intercambio con un tópico derivado de esa experiencia.</a:t>
            </a:r>
          </a:p>
          <a:p>
            <a:pPr algn="just">
              <a:lnSpc>
                <a:spcPct val="90000"/>
              </a:lnSpc>
            </a:pPr>
            <a:r>
              <a:rPr lang="es-ES" sz="1800" b="1"/>
              <a:t>Cuando se deriva el discurso hacia otros asuntos, la maestra retoma el tema original y devuelve al protagonista el turno de intervención.</a:t>
            </a:r>
          </a:p>
          <a:p>
            <a:pPr algn="just">
              <a:lnSpc>
                <a:spcPct val="90000"/>
              </a:lnSpc>
            </a:pPr>
            <a:r>
              <a:rPr lang="es-ES" sz="1800" b="1"/>
              <a:t>Cuando el niño utiliza estrategias de discurso coloquial como “el “ o “acá”, lexicaliza el referente. Al cohasionar la información fragmentada va apoyando el desarrollo de estrategias de registro escrito, promoviendo así el conocimiento y dominio del enguaje escrito.</a:t>
            </a:r>
          </a:p>
        </p:txBody>
      </p:sp>
      <p:pic>
        <p:nvPicPr>
          <p:cNvPr id="253955" name="Picture 3" descr="MCj03974720000[1]"/>
          <p:cNvPicPr>
            <a:picLocks noGrp="1" noChangeAspect="1" noChangeArrowheads="1"/>
          </p:cNvPicPr>
          <p:nvPr>
            <p:ph sz="quarter" idx="4294967295"/>
          </p:nvPr>
        </p:nvPicPr>
        <p:blipFill>
          <a:blip r:embed="rId2" cstate="print"/>
          <a:srcRect/>
          <a:stretch>
            <a:fillRect/>
          </a:stretch>
        </p:blipFill>
        <p:spPr>
          <a:xfrm>
            <a:off x="7380288" y="1341438"/>
            <a:ext cx="1512887" cy="4319587"/>
          </a:xfrm>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CEF2E081-7655-45A4-B561-A63829183721}" type="datetime1">
              <a:rPr lang="es-ES_tradnl"/>
              <a:pPr/>
              <a:t>21/03/2013</a:t>
            </a:fld>
            <a:endParaRPr lang="es-ES"/>
          </a:p>
        </p:txBody>
      </p:sp>
      <p:sp>
        <p:nvSpPr>
          <p:cNvPr id="5" name="4 Marcador de pie de página"/>
          <p:cNvSpPr>
            <a:spLocks noGrp="1"/>
          </p:cNvSpPr>
          <p:nvPr>
            <p:ph type="ftr" sz="quarter" idx="11"/>
          </p:nvPr>
        </p:nvSpPr>
        <p:spPr/>
        <p:txBody>
          <a:bodyPr/>
          <a:lstStyle/>
          <a:p>
            <a:r>
              <a:rPr lang="es-ES"/>
              <a:t>ATP. Lic. Lilia Gabriela Velàzquez Guevara.</a:t>
            </a:r>
          </a:p>
        </p:txBody>
      </p:sp>
      <p:sp>
        <p:nvSpPr>
          <p:cNvPr id="6" name="5 Marcador de número de diapositiva"/>
          <p:cNvSpPr>
            <a:spLocks noGrp="1"/>
          </p:cNvSpPr>
          <p:nvPr>
            <p:ph type="sldNum" sz="quarter" idx="12"/>
          </p:nvPr>
        </p:nvSpPr>
        <p:spPr/>
        <p:txBody>
          <a:bodyPr/>
          <a:lstStyle/>
          <a:p>
            <a:fld id="{F8E5D6F9-D1DB-463E-BF09-7A686DE48D59}" type="slidenum">
              <a:rPr lang="es-ES"/>
              <a:pPr/>
              <a:t>22</a:t>
            </a:fld>
            <a:endParaRPr lang="es-ES"/>
          </a:p>
        </p:txBody>
      </p:sp>
      <p:sp>
        <p:nvSpPr>
          <p:cNvPr id="257026" name="Rectangle 2"/>
          <p:cNvSpPr>
            <a:spLocks noGrp="1" noChangeArrowheads="1"/>
          </p:cNvSpPr>
          <p:nvPr>
            <p:ph type="body" idx="1"/>
          </p:nvPr>
        </p:nvSpPr>
        <p:spPr>
          <a:xfrm>
            <a:off x="684213" y="476250"/>
            <a:ext cx="7632700" cy="5656263"/>
          </a:xfrm>
          <a:solidFill>
            <a:schemeClr val="bg1"/>
          </a:solidFill>
        </p:spPr>
        <p:txBody>
          <a:bodyPr/>
          <a:lstStyle/>
          <a:p>
            <a:pPr algn="just"/>
            <a:r>
              <a:rPr lang="es-ES" sz="1800" b="1"/>
              <a:t>Cuando los niños narran su experiencia personal hacen un resumen.</a:t>
            </a:r>
          </a:p>
          <a:p>
            <a:pPr algn="just"/>
            <a:r>
              <a:rPr lang="es-ES" sz="1800" b="1"/>
              <a:t>La maestra interviene para estimular el despliegue del relato.</a:t>
            </a:r>
          </a:p>
          <a:p>
            <a:pPr algn="just"/>
            <a:r>
              <a:rPr lang="es-ES" sz="1800" b="1"/>
              <a:t>Al explicar el contexto temporal y espacial de la situación le da pie para retomar la compilación de la historia y explicita las causas de los hechos que relata, expandiendo la resolución que la historia tuvo en la palabra del niño.</a:t>
            </a:r>
          </a:p>
          <a:p>
            <a:pPr algn="just"/>
            <a:r>
              <a:rPr lang="es-ES" sz="1800" b="1"/>
              <a:t>En síntesis: </a:t>
            </a:r>
          </a:p>
          <a:p>
            <a:pPr algn="just"/>
            <a:r>
              <a:rPr lang="es-ES" sz="1800" b="1"/>
              <a:t>La maestra está apuntalando a los elementos de la estructura global de este tipo de discursos.</a:t>
            </a:r>
          </a:p>
          <a:p>
            <a:pPr algn="just"/>
            <a:r>
              <a:rPr lang="es-ES" sz="1800" b="1"/>
              <a:t>-Orientación.- ¿Cuándo?</a:t>
            </a:r>
          </a:p>
          <a:p>
            <a:pPr algn="just"/>
            <a:r>
              <a:rPr lang="es-ES" sz="1800" b="1"/>
              <a:t>- Compilación.- Que sucedió…</a:t>
            </a:r>
          </a:p>
          <a:p>
            <a:pPr algn="just"/>
            <a:r>
              <a:rPr lang="es-ES" sz="1800" b="1"/>
              <a:t>- Resolución.- Y entonces…</a:t>
            </a:r>
          </a:p>
        </p:txBody>
      </p:sp>
      <p:pic>
        <p:nvPicPr>
          <p:cNvPr id="257027" name="Picture 3" descr="MCj01579710000[1]"/>
          <p:cNvPicPr>
            <a:picLocks noGrp="1" noChangeAspect="1" noChangeArrowheads="1"/>
          </p:cNvPicPr>
          <p:nvPr>
            <p:ph idx="4294967295"/>
          </p:nvPr>
        </p:nvPicPr>
        <p:blipFill>
          <a:blip r:embed="rId2" cstate="print"/>
          <a:srcRect/>
          <a:stretch>
            <a:fillRect/>
          </a:stretch>
        </p:blipFill>
        <p:spPr>
          <a:xfrm>
            <a:off x="5795963" y="4365625"/>
            <a:ext cx="1839912" cy="1674813"/>
          </a:xfrm>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4"/>
          <p:cNvSpPr>
            <a:spLocks noGrp="1" noChangeArrowheads="1"/>
          </p:cNvSpPr>
          <p:nvPr>
            <p:ph type="dt" sz="half" idx="4294967295"/>
          </p:nvPr>
        </p:nvSpPr>
        <p:spPr>
          <a:xfrm>
            <a:off x="990600" y="6248400"/>
            <a:ext cx="1905000" cy="457200"/>
          </a:xfrm>
          <a:prstGeom prst="rect">
            <a:avLst/>
          </a:prstGeom>
        </p:spPr>
        <p:txBody>
          <a:bodyPr/>
          <a:lstStyle/>
          <a:p>
            <a:fld id="{1734D18E-22BE-46F8-AF1F-AB89C8D3C384}" type="datetime1">
              <a:rPr lang="es-ES_tradnl"/>
              <a:pPr/>
              <a:t>21/03/2013</a:t>
            </a:fld>
            <a:endParaRPr lang="es-ES"/>
          </a:p>
        </p:txBody>
      </p:sp>
      <p:sp>
        <p:nvSpPr>
          <p:cNvPr id="6" name="Rectangle 15"/>
          <p:cNvSpPr>
            <a:spLocks noGrp="1" noChangeArrowheads="1"/>
          </p:cNvSpPr>
          <p:nvPr>
            <p:ph type="ftr" sz="quarter" idx="4294967295"/>
          </p:nvPr>
        </p:nvSpPr>
        <p:spPr>
          <a:xfrm>
            <a:off x="3429000" y="6248400"/>
            <a:ext cx="2895600" cy="457200"/>
          </a:xfrm>
          <a:prstGeom prst="rect">
            <a:avLst/>
          </a:prstGeom>
        </p:spPr>
        <p:txBody>
          <a:bodyPr/>
          <a:lstStyle/>
          <a:p>
            <a:r>
              <a:rPr lang="es-ES"/>
              <a:t>ATP. Lic. Lilia Gabriela Velàzquez Guevara.</a:t>
            </a:r>
          </a:p>
        </p:txBody>
      </p:sp>
      <p:sp>
        <p:nvSpPr>
          <p:cNvPr id="7" name="Rectangle 16"/>
          <p:cNvSpPr>
            <a:spLocks noGrp="1" noChangeArrowheads="1"/>
          </p:cNvSpPr>
          <p:nvPr>
            <p:ph type="sldNum" sz="quarter" idx="4294967295"/>
          </p:nvPr>
        </p:nvSpPr>
        <p:spPr>
          <a:xfrm>
            <a:off x="6858000" y="6248400"/>
            <a:ext cx="1905000" cy="457200"/>
          </a:xfrm>
          <a:prstGeom prst="rect">
            <a:avLst/>
          </a:prstGeom>
        </p:spPr>
        <p:txBody>
          <a:bodyPr/>
          <a:lstStyle/>
          <a:p>
            <a:fld id="{CDEA2C3B-C4B9-4705-A28D-05E3B1C230EC}" type="slidenum">
              <a:rPr lang="es-ES"/>
              <a:pPr/>
              <a:t>23</a:t>
            </a:fld>
            <a:endParaRPr lang="es-ES"/>
          </a:p>
        </p:txBody>
      </p:sp>
      <p:sp>
        <p:nvSpPr>
          <p:cNvPr id="258050" name="Rectangle 2"/>
          <p:cNvSpPr>
            <a:spLocks noGrp="1" noChangeArrowheads="1"/>
          </p:cNvSpPr>
          <p:nvPr>
            <p:ph type="ctrTitle"/>
          </p:nvPr>
        </p:nvSpPr>
        <p:spPr>
          <a:xfrm>
            <a:off x="684213" y="620713"/>
            <a:ext cx="6121400" cy="1462087"/>
          </a:xfrm>
        </p:spPr>
        <p:txBody>
          <a:bodyPr>
            <a:normAutofit fontScale="90000"/>
          </a:bodyPr>
          <a:lstStyle/>
          <a:p>
            <a:r>
              <a:rPr lang="es-ES" sz="2000" b="1">
                <a:latin typeface="Verdana" pitchFamily="34" charset="0"/>
              </a:rPr>
              <a:t>DERECHOS Y OBLIGACIONES DE LA COMUNICACIÓN DEL ILETRISMO EN GENERAL Y DE LA ESCUELA EN PARTICULAR</a:t>
            </a:r>
            <a:br>
              <a:rPr lang="es-ES" sz="2000" b="1">
                <a:latin typeface="Verdana" pitchFamily="34" charset="0"/>
              </a:rPr>
            </a:br>
            <a:r>
              <a:rPr lang="es-ES" sz="2000" b="1">
                <a:latin typeface="Verdana" pitchFamily="34" charset="0"/>
              </a:rPr>
              <a:t>Alain Bentolila.</a:t>
            </a:r>
          </a:p>
        </p:txBody>
      </p:sp>
      <p:sp>
        <p:nvSpPr>
          <p:cNvPr id="258051" name="Rectangle 3"/>
          <p:cNvSpPr>
            <a:spLocks noGrp="1" noChangeArrowheads="1"/>
          </p:cNvSpPr>
          <p:nvPr>
            <p:ph type="subTitle" idx="1"/>
          </p:nvPr>
        </p:nvSpPr>
        <p:spPr>
          <a:xfrm>
            <a:off x="755650" y="2465388"/>
            <a:ext cx="7775575" cy="4392612"/>
          </a:xfrm>
          <a:solidFill>
            <a:schemeClr val="bg1"/>
          </a:solidFill>
        </p:spPr>
        <p:txBody>
          <a:bodyPr/>
          <a:lstStyle/>
          <a:p>
            <a:pPr algn="just"/>
            <a:r>
              <a:rPr lang="es-ES" sz="1800" b="1"/>
              <a:t>  Fingir que se entiende es el peor servicio que podemos hacer a un aprendiz del habla.</a:t>
            </a:r>
          </a:p>
          <a:p>
            <a:pPr algn="just"/>
            <a:r>
              <a:rPr lang="es-ES" sz="1800" b="1"/>
              <a:t>  Fingir que entendemos cuando no lo hacemos o entendemos mal es demostrarle al niño indiferencia dejándolo solo frente a sus preguntas o dudas, y arriesgar que poco a poco establezca con el lenguaje relaciones ambiguas o erróneas.</a:t>
            </a:r>
          </a:p>
          <a:p>
            <a:pPr algn="just"/>
            <a:r>
              <a:rPr lang="es-ES" sz="1800" b="1"/>
              <a:t>  Debemos aprovechar la ocasión para tratar de provocar una toma de conciencia para que progrese en el descubrimiento del modo en que funciona el lenguaje.</a:t>
            </a:r>
          </a:p>
        </p:txBody>
      </p:sp>
      <p:pic>
        <p:nvPicPr>
          <p:cNvPr id="258052" name="Picture 4" descr="MCj04244560000[1]"/>
          <p:cNvPicPr>
            <a:picLocks noChangeAspect="1" noChangeArrowheads="1"/>
          </p:cNvPicPr>
          <p:nvPr/>
        </p:nvPicPr>
        <p:blipFill>
          <a:blip r:embed="rId2" cstate="print"/>
          <a:srcRect/>
          <a:stretch>
            <a:fillRect/>
          </a:stretch>
        </p:blipFill>
        <p:spPr bwMode="auto">
          <a:xfrm>
            <a:off x="7092950" y="404813"/>
            <a:ext cx="1368425" cy="1368425"/>
          </a:xfrm>
          <a:prstGeom prst="rect">
            <a:avLst/>
          </a:prstGeom>
          <a:noFill/>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08AFD65D-5C95-44C5-9313-AEE6FD0F3A0D}" type="datetime1">
              <a:rPr lang="es-ES_tradnl"/>
              <a:pPr/>
              <a:t>21/03/2013</a:t>
            </a:fld>
            <a:endParaRPr lang="es-ES"/>
          </a:p>
        </p:txBody>
      </p:sp>
      <p:sp>
        <p:nvSpPr>
          <p:cNvPr id="5" name="4 Marcador de pie de página"/>
          <p:cNvSpPr>
            <a:spLocks noGrp="1"/>
          </p:cNvSpPr>
          <p:nvPr>
            <p:ph type="ftr" sz="quarter" idx="11"/>
          </p:nvPr>
        </p:nvSpPr>
        <p:spPr/>
        <p:txBody>
          <a:bodyPr/>
          <a:lstStyle/>
          <a:p>
            <a:r>
              <a:rPr lang="es-ES"/>
              <a:t>ATP. Lic. Lilia Gabriela Velàzquez Guevara.</a:t>
            </a:r>
          </a:p>
        </p:txBody>
      </p:sp>
      <p:sp>
        <p:nvSpPr>
          <p:cNvPr id="6" name="5 Marcador de número de diapositiva"/>
          <p:cNvSpPr>
            <a:spLocks noGrp="1"/>
          </p:cNvSpPr>
          <p:nvPr>
            <p:ph type="sldNum" sz="quarter" idx="12"/>
          </p:nvPr>
        </p:nvSpPr>
        <p:spPr/>
        <p:txBody>
          <a:bodyPr/>
          <a:lstStyle/>
          <a:p>
            <a:fld id="{3BAF490D-840E-487A-9247-8CECF546535C}" type="slidenum">
              <a:rPr lang="es-ES"/>
              <a:pPr/>
              <a:t>24</a:t>
            </a:fld>
            <a:endParaRPr lang="es-ES"/>
          </a:p>
        </p:txBody>
      </p:sp>
      <p:sp>
        <p:nvSpPr>
          <p:cNvPr id="259074" name="Rectangle 2"/>
          <p:cNvSpPr>
            <a:spLocks noGrp="1" noChangeArrowheads="1"/>
          </p:cNvSpPr>
          <p:nvPr>
            <p:ph type="title"/>
          </p:nvPr>
        </p:nvSpPr>
        <p:spPr>
          <a:xfrm>
            <a:off x="684213" y="188913"/>
            <a:ext cx="7793037" cy="792162"/>
          </a:xfrm>
        </p:spPr>
        <p:txBody>
          <a:bodyPr>
            <a:normAutofit fontScale="90000"/>
          </a:bodyPr>
          <a:lstStyle/>
          <a:p>
            <a:r>
              <a:rPr lang="es-ES" sz="2000" b="1">
                <a:latin typeface="Verdana" pitchFamily="34" charset="0"/>
              </a:rPr>
              <a:t>La intervención que  sugerimos se articula en cuatro fases sucesivas.</a:t>
            </a:r>
            <a:br>
              <a:rPr lang="es-ES" sz="2000" b="1">
                <a:latin typeface="Verdana" pitchFamily="34" charset="0"/>
              </a:rPr>
            </a:br>
            <a:r>
              <a:rPr lang="es-ES" sz="2000" b="1">
                <a:latin typeface="Verdana" pitchFamily="34" charset="0"/>
              </a:rPr>
              <a:t>La regla de las cuatro C.</a:t>
            </a:r>
          </a:p>
        </p:txBody>
      </p:sp>
      <p:sp>
        <p:nvSpPr>
          <p:cNvPr id="259075" name="Rectangle 3"/>
          <p:cNvSpPr>
            <a:spLocks noGrp="1" noChangeArrowheads="1"/>
          </p:cNvSpPr>
          <p:nvPr>
            <p:ph type="body" idx="1"/>
          </p:nvPr>
        </p:nvSpPr>
        <p:spPr>
          <a:xfrm>
            <a:off x="611188" y="981075"/>
            <a:ext cx="7772400" cy="4895850"/>
          </a:xfrm>
        </p:spPr>
        <p:txBody>
          <a:bodyPr/>
          <a:lstStyle/>
          <a:p>
            <a:pPr algn="just"/>
            <a:r>
              <a:rPr lang="es-ES" sz="1600" b="1"/>
              <a:t>Primer tiempo.</a:t>
            </a:r>
          </a:p>
          <a:p>
            <a:pPr algn="just"/>
            <a:r>
              <a:rPr lang="es-ES" sz="1600" b="1" u="sng"/>
              <a:t>Constancia de falla: </a:t>
            </a:r>
            <a:r>
              <a:rPr lang="es-ES" sz="1600" b="1"/>
              <a:t> No entendí, o al menos no entendí bien. Mencionar la oscuridad del discurso, que no ha cumplido su fin.</a:t>
            </a:r>
          </a:p>
          <a:p>
            <a:pPr algn="just"/>
            <a:r>
              <a:rPr lang="es-ES" sz="1600" b="1"/>
              <a:t>Segundo tiempo.</a:t>
            </a:r>
          </a:p>
          <a:p>
            <a:pPr algn="just"/>
            <a:r>
              <a:rPr lang="es-ES" sz="1600" b="1" u="sng"/>
              <a:t>Causas de falla:</a:t>
            </a:r>
            <a:r>
              <a:rPr lang="es-ES" sz="1600" b="1"/>
              <a:t>  Identificar las causas interrogando la manera precisa del mensaje. Destacar que las experiencias del docente se sitúan en un territorio diferente al suyo.</a:t>
            </a:r>
          </a:p>
          <a:p>
            <a:pPr algn="just"/>
            <a:r>
              <a:rPr lang="es-ES" sz="1600" b="1"/>
              <a:t>Tercer tiempo.</a:t>
            </a:r>
          </a:p>
          <a:p>
            <a:pPr algn="just"/>
            <a:r>
              <a:rPr lang="es-ES" sz="1600" b="1" u="sng"/>
              <a:t>Condiciones de logro:</a:t>
            </a:r>
            <a:r>
              <a:rPr lang="es-ES" sz="1600" b="1"/>
              <a:t>  Tomar el mensaje en donde  se encontraron las lagunas y transformarlo. El niño estará obligado a cambiar algunos elementos de la historia.</a:t>
            </a:r>
          </a:p>
          <a:p>
            <a:pPr algn="just"/>
            <a:r>
              <a:rPr lang="es-ES" sz="1600" b="1"/>
              <a:t>Cuarto tiempo.</a:t>
            </a:r>
          </a:p>
          <a:p>
            <a:pPr algn="just"/>
            <a:r>
              <a:rPr lang="es-ES" sz="1600" b="1" u="sng"/>
              <a:t>Constancia de logro: </a:t>
            </a:r>
            <a:r>
              <a:rPr lang="es-ES" sz="1600" b="1"/>
              <a:t> Utilizar y destinar el mensaje transformado a un auditorio amable que al comprender la historia constataría las modificaciones eficaces .</a:t>
            </a:r>
          </a:p>
          <a:p>
            <a:pPr algn="just"/>
            <a:r>
              <a:rPr lang="es-ES" sz="1600" b="1"/>
              <a:t>De ésta manera el alumno entiende que un mensaje lingüístico es una especie de puente que se construye para cruzar la distancia que nos separa del otro.</a:t>
            </a:r>
            <a:endParaRPr lang="es-ES" sz="1600" b="1" u="sng"/>
          </a:p>
          <a:p>
            <a:pPr algn="just"/>
            <a:endParaRPr lang="es-ES" sz="1600" b="1" u="sng"/>
          </a:p>
          <a:p>
            <a:pPr algn="just"/>
            <a:endParaRPr lang="es-ES" sz="1600" b="1" u="sng"/>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fecha"/>
          <p:cNvSpPr>
            <a:spLocks noGrp="1"/>
          </p:cNvSpPr>
          <p:nvPr>
            <p:ph type="dt" sz="half" idx="10"/>
          </p:nvPr>
        </p:nvSpPr>
        <p:spPr/>
        <p:txBody>
          <a:bodyPr/>
          <a:lstStyle/>
          <a:p>
            <a:fld id="{BF939819-114D-4BFE-B2C6-1E0D2E1ED719}" type="datetime1">
              <a:rPr lang="es-ES_tradnl"/>
              <a:pPr/>
              <a:t>21/03/2013</a:t>
            </a:fld>
            <a:endParaRPr lang="es-ES"/>
          </a:p>
        </p:txBody>
      </p:sp>
      <p:sp>
        <p:nvSpPr>
          <p:cNvPr id="7" name="6 Marcador de pie de página"/>
          <p:cNvSpPr>
            <a:spLocks noGrp="1"/>
          </p:cNvSpPr>
          <p:nvPr>
            <p:ph type="ftr" sz="quarter" idx="11"/>
          </p:nvPr>
        </p:nvSpPr>
        <p:spPr/>
        <p:txBody>
          <a:bodyPr/>
          <a:lstStyle/>
          <a:p>
            <a:r>
              <a:rPr lang="es-ES"/>
              <a:t>ATP. Lic. Lilia Gabriela Velàzquez Guevara.</a:t>
            </a:r>
          </a:p>
        </p:txBody>
      </p:sp>
      <p:sp>
        <p:nvSpPr>
          <p:cNvPr id="8" name="7 Marcador de número de diapositiva"/>
          <p:cNvSpPr>
            <a:spLocks noGrp="1"/>
          </p:cNvSpPr>
          <p:nvPr>
            <p:ph type="sldNum" sz="quarter" idx="12"/>
          </p:nvPr>
        </p:nvSpPr>
        <p:spPr/>
        <p:txBody>
          <a:bodyPr/>
          <a:lstStyle/>
          <a:p>
            <a:fld id="{36BBE8B7-EFAE-4150-A043-A67E9D9FEDAF}" type="slidenum">
              <a:rPr lang="es-ES"/>
              <a:pPr/>
              <a:t>25</a:t>
            </a:fld>
            <a:endParaRPr lang="es-ES"/>
          </a:p>
        </p:txBody>
      </p:sp>
      <p:sp>
        <p:nvSpPr>
          <p:cNvPr id="201730" name="Rectangle 2"/>
          <p:cNvSpPr>
            <a:spLocks noGrp="1" noChangeArrowheads="1"/>
          </p:cNvSpPr>
          <p:nvPr>
            <p:ph type="title"/>
          </p:nvPr>
        </p:nvSpPr>
        <p:spPr>
          <a:xfrm>
            <a:off x="1150938" y="214313"/>
            <a:ext cx="7793037" cy="1198562"/>
          </a:xfrm>
        </p:spPr>
        <p:txBody>
          <a:bodyPr>
            <a:normAutofit fontScale="90000"/>
          </a:bodyPr>
          <a:lstStyle/>
          <a:p>
            <a:r>
              <a:rPr lang="es-ES" sz="2400" b="1">
                <a:latin typeface="Verdana" pitchFamily="34" charset="0"/>
              </a:rPr>
              <a:t>Anexo 1</a:t>
            </a:r>
            <a:br>
              <a:rPr lang="es-ES" sz="2400" b="1">
                <a:latin typeface="Verdana" pitchFamily="34" charset="0"/>
              </a:rPr>
            </a:br>
            <a:r>
              <a:rPr lang="es-ES" sz="2400" b="1">
                <a:latin typeface="Verdana" pitchFamily="34" charset="0"/>
              </a:rPr>
              <a:t>El espacio de la lectura y la escritura en la educación preescolar.</a:t>
            </a:r>
            <a:br>
              <a:rPr lang="es-ES" sz="2400" b="1">
                <a:latin typeface="Verdana" pitchFamily="34" charset="0"/>
              </a:rPr>
            </a:br>
            <a:r>
              <a:rPr lang="es-ES" sz="2000" b="1">
                <a:latin typeface="Verdana" pitchFamily="34" charset="0"/>
              </a:rPr>
              <a:t>Emilia Ferreiro</a:t>
            </a:r>
          </a:p>
        </p:txBody>
      </p:sp>
      <p:sp>
        <p:nvSpPr>
          <p:cNvPr id="201731" name="Rectangle 3"/>
          <p:cNvSpPr>
            <a:spLocks noGrp="1" noChangeArrowheads="1"/>
          </p:cNvSpPr>
          <p:nvPr>
            <p:ph type="body" sz="half" idx="1"/>
          </p:nvPr>
        </p:nvSpPr>
        <p:spPr>
          <a:xfrm>
            <a:off x="1116013" y="1484313"/>
            <a:ext cx="5616575" cy="5068887"/>
          </a:xfrm>
        </p:spPr>
        <p:txBody>
          <a:bodyPr/>
          <a:lstStyle/>
          <a:p>
            <a:pPr>
              <a:lnSpc>
                <a:spcPct val="80000"/>
              </a:lnSpc>
              <a:buFont typeface="Wingdings" pitchFamily="2" charset="2"/>
              <a:buNone/>
            </a:pPr>
            <a:r>
              <a:rPr lang="es-ES" sz="2000"/>
              <a:t>      </a:t>
            </a:r>
            <a:r>
              <a:rPr lang="es-ES" sz="2000" b="1"/>
              <a:t>Los niños inician su aprendizaje del sistema de escritura en los más variados contextos porque la escritura forma parte del paisaje urbano, y la vida urbana solicita continuamente el uso de la lectura, a diferencia de los niños que viven en comunidades rurales.</a:t>
            </a:r>
          </a:p>
          <a:p>
            <a:pPr>
              <a:lnSpc>
                <a:spcPct val="80000"/>
              </a:lnSpc>
              <a:buFont typeface="Wingdings" pitchFamily="2" charset="2"/>
              <a:buNone/>
            </a:pPr>
            <a:r>
              <a:rPr lang="es-ES" sz="2000" b="1"/>
              <a:t>       El jardín de niños debería permitir a todos los niños experimentación libre sobre las marcas escritas, en un ambiente, escuchar leer en voz alta, ver escribir a los adultos, intentar escribir, intentar leer, así como reconocer semejanzas y diferencias de las letras.</a:t>
            </a:r>
          </a:p>
          <a:p>
            <a:pPr>
              <a:lnSpc>
                <a:spcPct val="80000"/>
              </a:lnSpc>
              <a:buFont typeface="Wingdings" pitchFamily="2" charset="2"/>
              <a:buNone/>
            </a:pPr>
            <a:r>
              <a:rPr lang="es-ES" sz="2000" b="1"/>
              <a:t>       Dar a los niños ocasiones de aprender.</a:t>
            </a:r>
          </a:p>
          <a:p>
            <a:pPr>
              <a:lnSpc>
                <a:spcPct val="80000"/>
              </a:lnSpc>
              <a:buFont typeface="Wingdings" pitchFamily="2" charset="2"/>
              <a:buNone/>
            </a:pPr>
            <a:endParaRPr lang="es-ES" sz="2000" b="1"/>
          </a:p>
        </p:txBody>
      </p:sp>
      <p:pic>
        <p:nvPicPr>
          <p:cNvPr id="201732" name="Picture 4" descr="MCBD00146_0000[1]"/>
          <p:cNvPicPr>
            <a:picLocks noChangeAspect="1" noChangeArrowheads="1"/>
          </p:cNvPicPr>
          <p:nvPr/>
        </p:nvPicPr>
        <p:blipFill>
          <a:blip r:embed="rId2" cstate="print"/>
          <a:srcRect/>
          <a:stretch>
            <a:fillRect/>
          </a:stretch>
        </p:blipFill>
        <p:spPr bwMode="auto">
          <a:xfrm>
            <a:off x="6804025" y="1052513"/>
            <a:ext cx="1962150" cy="1795462"/>
          </a:xfrm>
          <a:prstGeom prst="rect">
            <a:avLst/>
          </a:prstGeom>
          <a:noFill/>
        </p:spPr>
      </p:pic>
      <p:pic>
        <p:nvPicPr>
          <p:cNvPr id="201733" name="Picture 5" descr="MCj02329880000[1]"/>
          <p:cNvPicPr>
            <a:picLocks noChangeAspect="1" noChangeArrowheads="1"/>
          </p:cNvPicPr>
          <p:nvPr/>
        </p:nvPicPr>
        <p:blipFill>
          <a:blip r:embed="rId3" cstate="print"/>
          <a:srcRect/>
          <a:stretch>
            <a:fillRect/>
          </a:stretch>
        </p:blipFill>
        <p:spPr bwMode="auto">
          <a:xfrm>
            <a:off x="6804025" y="4508500"/>
            <a:ext cx="1844675" cy="1831975"/>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E405FB1B-D62D-4B70-A3C8-677F583F3288}" type="datetime1">
              <a:rPr lang="es-ES_tradnl"/>
              <a:pPr/>
              <a:t>21/03/2013</a:t>
            </a:fld>
            <a:endParaRPr lang="es-ES"/>
          </a:p>
        </p:txBody>
      </p:sp>
      <p:sp>
        <p:nvSpPr>
          <p:cNvPr id="5" name="4 Marcador de pie de página"/>
          <p:cNvSpPr>
            <a:spLocks noGrp="1"/>
          </p:cNvSpPr>
          <p:nvPr>
            <p:ph type="ftr" sz="quarter" idx="11"/>
          </p:nvPr>
        </p:nvSpPr>
        <p:spPr/>
        <p:txBody>
          <a:bodyPr/>
          <a:lstStyle/>
          <a:p>
            <a:r>
              <a:rPr lang="es-ES"/>
              <a:t>ATP. Lic. Lilia Gabriela Velàzquez Guevara.</a:t>
            </a:r>
          </a:p>
        </p:txBody>
      </p:sp>
      <p:sp>
        <p:nvSpPr>
          <p:cNvPr id="6" name="5 Marcador de número de diapositiva"/>
          <p:cNvSpPr>
            <a:spLocks noGrp="1"/>
          </p:cNvSpPr>
          <p:nvPr>
            <p:ph type="sldNum" sz="quarter" idx="12"/>
          </p:nvPr>
        </p:nvSpPr>
        <p:spPr/>
        <p:txBody>
          <a:bodyPr/>
          <a:lstStyle/>
          <a:p>
            <a:fld id="{365D2936-F579-44A9-BC90-F132E85B4413}" type="slidenum">
              <a:rPr lang="es-ES"/>
              <a:pPr/>
              <a:t>26</a:t>
            </a:fld>
            <a:endParaRPr lang="es-ES"/>
          </a:p>
        </p:txBody>
      </p:sp>
      <p:sp>
        <p:nvSpPr>
          <p:cNvPr id="202754" name="Rectangle 2"/>
          <p:cNvSpPr>
            <a:spLocks noGrp="1" noChangeArrowheads="1"/>
          </p:cNvSpPr>
          <p:nvPr>
            <p:ph type="title"/>
          </p:nvPr>
        </p:nvSpPr>
        <p:spPr>
          <a:xfrm>
            <a:off x="611188" y="549275"/>
            <a:ext cx="8229600" cy="922338"/>
          </a:xfrm>
          <a:solidFill>
            <a:schemeClr val="bg1"/>
          </a:solidFill>
        </p:spPr>
        <p:txBody>
          <a:bodyPr>
            <a:normAutofit fontScale="90000"/>
          </a:bodyPr>
          <a:lstStyle/>
          <a:p>
            <a:r>
              <a:rPr lang="es-ES" sz="2000">
                <a:latin typeface="Verdana" pitchFamily="34" charset="0"/>
              </a:rPr>
              <a:t>Anexo 2</a:t>
            </a:r>
            <a:br>
              <a:rPr lang="es-ES" sz="2000">
                <a:latin typeface="Verdana" pitchFamily="34" charset="0"/>
              </a:rPr>
            </a:br>
            <a:r>
              <a:rPr lang="es-ES" sz="2000">
                <a:latin typeface="Verdana" pitchFamily="34" charset="0"/>
              </a:rPr>
              <a:t>Antes de empezar: ¿Qué hipótesis tienen los niños acerca del sistema de escritura?</a:t>
            </a:r>
            <a:br>
              <a:rPr lang="es-ES" sz="2000">
                <a:latin typeface="Verdana" pitchFamily="34" charset="0"/>
              </a:rPr>
            </a:br>
            <a:r>
              <a:rPr lang="es-ES" sz="2000">
                <a:latin typeface="Verdana" pitchFamily="34" charset="0"/>
              </a:rPr>
              <a:t>Miriam Nemirovsky</a:t>
            </a:r>
          </a:p>
        </p:txBody>
      </p:sp>
      <p:sp>
        <p:nvSpPr>
          <p:cNvPr id="202755" name="Rectangle 3"/>
          <p:cNvSpPr>
            <a:spLocks noGrp="1" noChangeArrowheads="1"/>
          </p:cNvSpPr>
          <p:nvPr>
            <p:ph type="body" idx="1"/>
          </p:nvPr>
        </p:nvSpPr>
        <p:spPr>
          <a:xfrm>
            <a:off x="468313" y="1484313"/>
            <a:ext cx="8229600" cy="4824412"/>
          </a:xfrm>
          <a:solidFill>
            <a:schemeClr val="bg1"/>
          </a:solidFill>
        </p:spPr>
        <p:txBody>
          <a:bodyPr/>
          <a:lstStyle/>
          <a:p>
            <a:pPr>
              <a:lnSpc>
                <a:spcPct val="80000"/>
              </a:lnSpc>
              <a:buFont typeface="Wingdings" pitchFamily="2" charset="2"/>
              <a:buNone/>
            </a:pPr>
            <a:r>
              <a:rPr lang="es-ES" sz="1800"/>
              <a:t>       </a:t>
            </a:r>
            <a:r>
              <a:rPr lang="es-ES" sz="2000"/>
              <a:t>La autora cita algunas ideas de Emilia Ferreiro donde se plantea que existen tres niveles sucesivos en el proceso de enseñanza aprendizaje:</a:t>
            </a:r>
          </a:p>
          <a:p>
            <a:pPr>
              <a:lnSpc>
                <a:spcPct val="80000"/>
              </a:lnSpc>
              <a:buFont typeface="Wingdings" pitchFamily="2" charset="2"/>
              <a:buNone/>
            </a:pPr>
            <a:endParaRPr lang="es-ES" sz="2000"/>
          </a:p>
          <a:p>
            <a:pPr>
              <a:lnSpc>
                <a:spcPct val="80000"/>
              </a:lnSpc>
              <a:buFont typeface="Wingdings" pitchFamily="2" charset="2"/>
              <a:buNone/>
            </a:pPr>
            <a:r>
              <a:rPr lang="es-ES" sz="2000"/>
              <a:t>1.-Los niños buscan criterios para distinguir entre los modos básicos de representación gráfica. El dibujo y la escritura. Características básicas de cualquier sistema de escritura, que las formas son arbitrarias (las letras no reproducen las formas de los objetos) y que están ordenadas de modo lineal (diferente al dibujo).A medida que avanzan establecen exigencias cuantitativas y cualitativas.</a:t>
            </a:r>
          </a:p>
          <a:p>
            <a:pPr>
              <a:lnSpc>
                <a:spcPct val="80000"/>
              </a:lnSpc>
              <a:buFont typeface="Wingdings" pitchFamily="2" charset="2"/>
              <a:buNone/>
            </a:pPr>
            <a:r>
              <a:rPr lang="es-ES" sz="2000"/>
              <a:t>2.- Las exigencias cualitativas y cuantitativas</a:t>
            </a:r>
          </a:p>
          <a:p>
            <a:pPr>
              <a:lnSpc>
                <a:spcPct val="80000"/>
              </a:lnSpc>
              <a:buFont typeface="Wingdings" pitchFamily="2" charset="2"/>
              <a:buNone/>
            </a:pPr>
            <a:r>
              <a:rPr lang="es-ES" sz="2000"/>
              <a:t>    Se extienden a las relaciones entre las palabras los niños no admiten que dos escrituras iguales puedan servir para decir cosas diferentes. El avance de los aspectos cuantitativos no corresponde al de los aspectos cualitativos, aunque se retroalimenten no avanzan al unísono.</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Marcador de fecha"/>
          <p:cNvSpPr>
            <a:spLocks noGrp="1"/>
          </p:cNvSpPr>
          <p:nvPr>
            <p:ph type="dt" sz="half" idx="10"/>
          </p:nvPr>
        </p:nvSpPr>
        <p:spPr/>
        <p:txBody>
          <a:bodyPr/>
          <a:lstStyle/>
          <a:p>
            <a:fld id="{C5C03CC4-C812-4A05-A9FF-B0D304C77590}" type="datetime1">
              <a:rPr lang="es-ES_tradnl"/>
              <a:pPr/>
              <a:t>21/03/2013</a:t>
            </a:fld>
            <a:endParaRPr lang="es-ES"/>
          </a:p>
        </p:txBody>
      </p:sp>
      <p:sp>
        <p:nvSpPr>
          <p:cNvPr id="4" name="4 Marcador de pie de página"/>
          <p:cNvSpPr>
            <a:spLocks noGrp="1"/>
          </p:cNvSpPr>
          <p:nvPr>
            <p:ph type="ftr" sz="quarter" idx="11"/>
          </p:nvPr>
        </p:nvSpPr>
        <p:spPr/>
        <p:txBody>
          <a:bodyPr/>
          <a:lstStyle/>
          <a:p>
            <a:r>
              <a:rPr lang="es-ES"/>
              <a:t>ATP. Lic. Lilia Gabriela Velàzquez Guevara.</a:t>
            </a:r>
          </a:p>
        </p:txBody>
      </p:sp>
      <p:sp>
        <p:nvSpPr>
          <p:cNvPr id="5" name="5 Marcador de número de diapositiva"/>
          <p:cNvSpPr>
            <a:spLocks noGrp="1"/>
          </p:cNvSpPr>
          <p:nvPr>
            <p:ph type="sldNum" sz="quarter" idx="12"/>
          </p:nvPr>
        </p:nvSpPr>
        <p:spPr/>
        <p:txBody>
          <a:bodyPr/>
          <a:lstStyle/>
          <a:p>
            <a:fld id="{C2653F69-A43F-4364-BC75-A7245724DF76}" type="slidenum">
              <a:rPr lang="es-ES"/>
              <a:pPr/>
              <a:t>27</a:t>
            </a:fld>
            <a:endParaRPr lang="es-ES"/>
          </a:p>
        </p:txBody>
      </p:sp>
      <p:sp>
        <p:nvSpPr>
          <p:cNvPr id="203778" name="Rectangle 2"/>
          <p:cNvSpPr>
            <a:spLocks noGrp="1" noChangeArrowheads="1"/>
          </p:cNvSpPr>
          <p:nvPr>
            <p:ph type="body" idx="1"/>
          </p:nvPr>
        </p:nvSpPr>
        <p:spPr>
          <a:xfrm>
            <a:off x="457200" y="549275"/>
            <a:ext cx="8229600" cy="5576888"/>
          </a:xfrm>
          <a:solidFill>
            <a:schemeClr val="bg1"/>
          </a:solidFill>
        </p:spPr>
        <p:txBody>
          <a:bodyPr/>
          <a:lstStyle/>
          <a:p>
            <a:pPr>
              <a:lnSpc>
                <a:spcPct val="80000"/>
              </a:lnSpc>
              <a:buFont typeface="Wingdings" pitchFamily="2" charset="2"/>
              <a:buNone/>
            </a:pPr>
            <a:r>
              <a:rPr lang="es-ES" sz="2400"/>
              <a:t>3.- Los niños  comienzan a establecer relación entre los aspectos sonoros y los aspectos gráficos de la escritura, mediante tres modos evolutivos sucesivos:</a:t>
            </a:r>
            <a:br>
              <a:rPr lang="es-ES" sz="2400"/>
            </a:br>
            <a:endParaRPr lang="es-ES" sz="2400"/>
          </a:p>
          <a:p>
            <a:pPr>
              <a:lnSpc>
                <a:spcPct val="80000"/>
              </a:lnSpc>
              <a:buFontTx/>
              <a:buChar char="-"/>
            </a:pPr>
            <a:r>
              <a:rPr lang="es-ES" sz="2400"/>
              <a:t>Hipótesis silábica. (utiliza una letra para representar cada silaba).</a:t>
            </a:r>
          </a:p>
          <a:p>
            <a:pPr>
              <a:lnSpc>
                <a:spcPct val="80000"/>
              </a:lnSpc>
              <a:buFontTx/>
              <a:buChar char="-"/>
            </a:pPr>
            <a:r>
              <a:rPr lang="es-ES" sz="2400"/>
              <a:t>Hipótesis silábico alfabética. (oscila entre una letra para cada sílaba y una para cada sonido).</a:t>
            </a:r>
          </a:p>
          <a:p>
            <a:pPr>
              <a:lnSpc>
                <a:spcPct val="80000"/>
              </a:lnSpc>
              <a:buFontTx/>
              <a:buChar char="-"/>
            </a:pPr>
            <a:r>
              <a:rPr lang="es-ES" sz="2400"/>
              <a:t>Hipótesis alfabética. (cada letra representa un sonido).</a:t>
            </a:r>
          </a:p>
          <a:p>
            <a:pPr>
              <a:lnSpc>
                <a:spcPct val="80000"/>
              </a:lnSpc>
              <a:buFontTx/>
              <a:buNone/>
            </a:pPr>
            <a:endParaRPr lang="es-ES" sz="2400"/>
          </a:p>
          <a:p>
            <a:pPr>
              <a:lnSpc>
                <a:spcPct val="80000"/>
              </a:lnSpc>
              <a:buFontTx/>
              <a:buNone/>
            </a:pPr>
            <a:endParaRPr lang="es-ES" sz="2400"/>
          </a:p>
          <a:p>
            <a:pPr>
              <a:lnSpc>
                <a:spcPct val="80000"/>
              </a:lnSpc>
              <a:buFontTx/>
              <a:buNone/>
            </a:pPr>
            <a:r>
              <a:rPr lang="es-ES" sz="2400"/>
              <a:t>         La autora señala que para avanzar a través de los niveles señalados es necesario que las situaciones didácticas lo propicien.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3 Marcador de fecha"/>
          <p:cNvSpPr>
            <a:spLocks noGrp="1"/>
          </p:cNvSpPr>
          <p:nvPr>
            <p:ph type="dt" sz="half" idx="10"/>
          </p:nvPr>
        </p:nvSpPr>
        <p:spPr/>
        <p:txBody>
          <a:bodyPr/>
          <a:lstStyle/>
          <a:p>
            <a:fld id="{60A2708B-BF1E-4F27-AF25-0BD823D4B5D6}" type="datetime1">
              <a:rPr lang="es-ES_tradnl"/>
              <a:pPr/>
              <a:t>21/03/2013</a:t>
            </a:fld>
            <a:endParaRPr lang="es-ES"/>
          </a:p>
        </p:txBody>
      </p:sp>
      <p:sp>
        <p:nvSpPr>
          <p:cNvPr id="4" name="4 Marcador de pie de página"/>
          <p:cNvSpPr>
            <a:spLocks noGrp="1"/>
          </p:cNvSpPr>
          <p:nvPr>
            <p:ph type="ftr" sz="quarter" idx="11"/>
          </p:nvPr>
        </p:nvSpPr>
        <p:spPr/>
        <p:txBody>
          <a:bodyPr/>
          <a:lstStyle/>
          <a:p>
            <a:r>
              <a:rPr lang="es-ES"/>
              <a:t>ATP. Lic. Lilia Gabriela Velàzquez Guevara.</a:t>
            </a:r>
          </a:p>
        </p:txBody>
      </p:sp>
      <p:sp>
        <p:nvSpPr>
          <p:cNvPr id="5" name="5 Marcador de número de diapositiva"/>
          <p:cNvSpPr>
            <a:spLocks noGrp="1"/>
          </p:cNvSpPr>
          <p:nvPr>
            <p:ph type="sldNum" sz="quarter" idx="12"/>
          </p:nvPr>
        </p:nvSpPr>
        <p:spPr/>
        <p:txBody>
          <a:bodyPr/>
          <a:lstStyle/>
          <a:p>
            <a:fld id="{A36EBA0B-8E5F-428B-BC5E-AA3A143454DE}" type="slidenum">
              <a:rPr lang="es-ES"/>
              <a:pPr/>
              <a:t>28</a:t>
            </a:fld>
            <a:endParaRPr lang="es-ES"/>
          </a:p>
        </p:txBody>
      </p:sp>
      <p:sp>
        <p:nvSpPr>
          <p:cNvPr id="207874" name="Rectangle 2"/>
          <p:cNvSpPr>
            <a:spLocks noGrp="1" noChangeArrowheads="1"/>
          </p:cNvSpPr>
          <p:nvPr>
            <p:ph type="body" idx="1"/>
          </p:nvPr>
        </p:nvSpPr>
        <p:spPr>
          <a:xfrm>
            <a:off x="457200" y="549275"/>
            <a:ext cx="8229600" cy="5576888"/>
          </a:xfrm>
          <a:solidFill>
            <a:schemeClr val="bg1"/>
          </a:solidFill>
        </p:spPr>
        <p:txBody>
          <a:bodyPr/>
          <a:lstStyle/>
          <a:p>
            <a:pPr>
              <a:lnSpc>
                <a:spcPct val="80000"/>
              </a:lnSpc>
              <a:buFontTx/>
              <a:buNone/>
            </a:pPr>
            <a:r>
              <a:rPr lang="es-ES" sz="2400"/>
              <a:t>       La autora concluye que:</a:t>
            </a:r>
            <a:br>
              <a:rPr lang="es-ES" sz="2400"/>
            </a:br>
            <a:endParaRPr lang="es-ES" sz="2400"/>
          </a:p>
          <a:p>
            <a:pPr>
              <a:lnSpc>
                <a:spcPct val="80000"/>
              </a:lnSpc>
              <a:buFontTx/>
              <a:buChar char="-"/>
            </a:pPr>
            <a:r>
              <a:rPr lang="es-ES" sz="2400"/>
              <a:t>Para avanzar a través de los niveles señalados es necesario que las situaciones didácticas lo propicien.</a:t>
            </a:r>
          </a:p>
          <a:p>
            <a:pPr>
              <a:lnSpc>
                <a:spcPct val="80000"/>
              </a:lnSpc>
              <a:buFontTx/>
              <a:buChar char="-"/>
            </a:pPr>
            <a:r>
              <a:rPr lang="es-ES" sz="2400"/>
              <a:t>Que la evolución esta determinada por las oportunidades que los niños tienen de interactuar con la escritura y con usuarios de la escritura convencional en situaciones en que analicen, reflexionen, contrasten, verifiquen y cuestionen sus propios puntos de vista.</a:t>
            </a:r>
          </a:p>
          <a:p>
            <a:pPr>
              <a:lnSpc>
                <a:spcPct val="80000"/>
              </a:lnSpc>
              <a:buFontTx/>
              <a:buChar char="-"/>
            </a:pPr>
            <a:r>
              <a:rPr lang="es-ES" sz="2400"/>
              <a:t>De modo que apunta, no habría textos producidos por sujetos que no saben escribir, ni textos mal escritos porque no se ajustan a las normas convencionales de la escritura, se trata más bien, de producciones escritas que corresponden a diferentes momentos del sistema de escritura.</a:t>
            </a:r>
          </a:p>
          <a:p>
            <a:pPr>
              <a:lnSpc>
                <a:spcPct val="80000"/>
              </a:lnSpc>
              <a:buFont typeface="Wingdings" pitchFamily="2" charset="2"/>
              <a:buNone/>
            </a:pPr>
            <a:endParaRPr lang="es-ES" sz="36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4"/>
          <p:cNvSpPr>
            <a:spLocks noGrp="1" noChangeArrowheads="1"/>
          </p:cNvSpPr>
          <p:nvPr>
            <p:ph type="dt" sz="half" idx="4294967295"/>
          </p:nvPr>
        </p:nvSpPr>
        <p:spPr>
          <a:xfrm>
            <a:off x="990600" y="6248400"/>
            <a:ext cx="1905000" cy="457200"/>
          </a:xfrm>
          <a:prstGeom prst="rect">
            <a:avLst/>
          </a:prstGeom>
        </p:spPr>
        <p:txBody>
          <a:bodyPr/>
          <a:lstStyle/>
          <a:p>
            <a:fld id="{56DF9F1A-C61A-46A4-8CF8-2EA00C3447CE}" type="datetime1">
              <a:rPr lang="es-ES_tradnl"/>
              <a:pPr/>
              <a:t>21/03/2013</a:t>
            </a:fld>
            <a:endParaRPr lang="es-ES"/>
          </a:p>
        </p:txBody>
      </p:sp>
      <p:sp>
        <p:nvSpPr>
          <p:cNvPr id="7" name="Rectangle 15"/>
          <p:cNvSpPr>
            <a:spLocks noGrp="1" noChangeArrowheads="1"/>
          </p:cNvSpPr>
          <p:nvPr>
            <p:ph type="ftr" sz="quarter" idx="4294967295"/>
          </p:nvPr>
        </p:nvSpPr>
        <p:spPr>
          <a:xfrm>
            <a:off x="3429000" y="6248400"/>
            <a:ext cx="2895600" cy="457200"/>
          </a:xfrm>
          <a:prstGeom prst="rect">
            <a:avLst/>
          </a:prstGeom>
        </p:spPr>
        <p:txBody>
          <a:bodyPr/>
          <a:lstStyle/>
          <a:p>
            <a:r>
              <a:rPr lang="es-ES"/>
              <a:t>ATP. Lic. Lilia Gabriela Velàzquez Guevara.</a:t>
            </a:r>
          </a:p>
        </p:txBody>
      </p:sp>
      <p:sp>
        <p:nvSpPr>
          <p:cNvPr id="8" name="Rectangle 16"/>
          <p:cNvSpPr>
            <a:spLocks noGrp="1" noChangeArrowheads="1"/>
          </p:cNvSpPr>
          <p:nvPr>
            <p:ph type="sldNum" sz="quarter" idx="4294967295"/>
          </p:nvPr>
        </p:nvSpPr>
        <p:spPr>
          <a:xfrm>
            <a:off x="6858000" y="6248400"/>
            <a:ext cx="1905000" cy="457200"/>
          </a:xfrm>
          <a:prstGeom prst="rect">
            <a:avLst/>
          </a:prstGeom>
        </p:spPr>
        <p:txBody>
          <a:bodyPr/>
          <a:lstStyle/>
          <a:p>
            <a:fld id="{31ED3C50-B6A3-42EF-9842-500E5DB6E064}" type="slidenum">
              <a:rPr lang="es-ES"/>
              <a:pPr/>
              <a:t>29</a:t>
            </a:fld>
            <a:endParaRPr lang="es-ES"/>
          </a:p>
        </p:txBody>
      </p:sp>
      <p:sp>
        <p:nvSpPr>
          <p:cNvPr id="263170" name="Rectangle 2"/>
          <p:cNvSpPr>
            <a:spLocks noGrp="1" noChangeArrowheads="1"/>
          </p:cNvSpPr>
          <p:nvPr>
            <p:ph type="ctrTitle"/>
          </p:nvPr>
        </p:nvSpPr>
        <p:spPr>
          <a:xfrm>
            <a:off x="395288" y="333375"/>
            <a:ext cx="6624637" cy="863600"/>
          </a:xfrm>
        </p:spPr>
        <p:txBody>
          <a:bodyPr/>
          <a:lstStyle/>
          <a:p>
            <a:r>
              <a:rPr lang="es-ES" sz="2400" b="1">
                <a:latin typeface="Verdana" pitchFamily="34" charset="0"/>
              </a:rPr>
              <a:t>Introducción.</a:t>
            </a:r>
            <a:br>
              <a:rPr lang="es-ES" sz="2400" b="1">
                <a:latin typeface="Verdana" pitchFamily="34" charset="0"/>
              </a:rPr>
            </a:br>
            <a:r>
              <a:rPr lang="es-ES" sz="2400" b="1">
                <a:latin typeface="Verdana" pitchFamily="34" charset="0"/>
              </a:rPr>
              <a:t>Miriam Nemirovsky.</a:t>
            </a:r>
          </a:p>
        </p:txBody>
      </p:sp>
      <p:sp>
        <p:nvSpPr>
          <p:cNvPr id="263171" name="Rectangle 3"/>
          <p:cNvSpPr>
            <a:spLocks noGrp="1" noChangeArrowheads="1"/>
          </p:cNvSpPr>
          <p:nvPr>
            <p:ph type="subTitle" idx="1"/>
          </p:nvPr>
        </p:nvSpPr>
        <p:spPr>
          <a:xfrm>
            <a:off x="684213" y="1484313"/>
            <a:ext cx="6400800" cy="4897437"/>
          </a:xfrm>
          <a:solidFill>
            <a:schemeClr val="bg1"/>
          </a:solidFill>
        </p:spPr>
        <p:txBody>
          <a:bodyPr/>
          <a:lstStyle/>
          <a:p>
            <a:pPr algn="just"/>
            <a:r>
              <a:rPr lang="es-ES" sz="1800" b="1"/>
              <a:t>La concepción acerca del aprendizaje de que es leer y escribir se ha ido modificando a lo largo del tiempo con las aportaciones lingüísticas y psicolingüísticas.</a:t>
            </a:r>
          </a:p>
          <a:p>
            <a:pPr algn="just"/>
            <a:r>
              <a:rPr lang="es-ES" sz="1800" b="1"/>
              <a:t>Leer: Es la actividad de interpretar textos que tienen sentido, comunican, informan y transmiten.</a:t>
            </a:r>
          </a:p>
          <a:p>
            <a:pPr algn="just"/>
            <a:r>
              <a:rPr lang="es-ES" sz="1800" b="1"/>
              <a:t>Escribir: Es la actividad de producir textos.</a:t>
            </a:r>
          </a:p>
          <a:p>
            <a:pPr algn="just"/>
            <a:r>
              <a:rPr lang="es-ES" sz="1800" b="1"/>
              <a:t>La lectura y la escritura nunca se dominan definitiva y totalmente, siempre podemos avanzar más. Éste es el proceso de alfabetización.</a:t>
            </a:r>
          </a:p>
          <a:p>
            <a:pPr algn="just"/>
            <a:r>
              <a:rPr lang="es-ES" sz="1800" b="1"/>
              <a:t>A medida que el sujeto avanza en el dominio de la lectura y escritura se va constituyendo en participante de la cultura letrada.</a:t>
            </a:r>
          </a:p>
          <a:p>
            <a:pPr algn="just"/>
            <a:r>
              <a:rPr lang="es-ES" sz="1800" b="1"/>
              <a:t> </a:t>
            </a:r>
          </a:p>
        </p:txBody>
      </p:sp>
      <p:pic>
        <p:nvPicPr>
          <p:cNvPr id="263172" name="Picture 4" descr="MCj03967000000[1]"/>
          <p:cNvPicPr>
            <a:picLocks noChangeAspect="1" noChangeArrowheads="1"/>
          </p:cNvPicPr>
          <p:nvPr/>
        </p:nvPicPr>
        <p:blipFill>
          <a:blip r:embed="rId2" cstate="print"/>
          <a:srcRect/>
          <a:stretch>
            <a:fillRect/>
          </a:stretch>
        </p:blipFill>
        <p:spPr bwMode="auto">
          <a:xfrm>
            <a:off x="7164388" y="333375"/>
            <a:ext cx="1798637" cy="1843088"/>
          </a:xfrm>
          <a:prstGeom prst="rect">
            <a:avLst/>
          </a:prstGeom>
          <a:noFill/>
        </p:spPr>
      </p:pic>
      <p:pic>
        <p:nvPicPr>
          <p:cNvPr id="263173" name="Picture 5" descr="MCj01289760000[1]"/>
          <p:cNvPicPr>
            <a:picLocks noChangeAspect="1" noChangeArrowheads="1"/>
          </p:cNvPicPr>
          <p:nvPr/>
        </p:nvPicPr>
        <p:blipFill>
          <a:blip r:embed="rId3" cstate="print"/>
          <a:srcRect/>
          <a:stretch>
            <a:fillRect/>
          </a:stretch>
        </p:blipFill>
        <p:spPr bwMode="auto">
          <a:xfrm>
            <a:off x="7092950" y="3500438"/>
            <a:ext cx="1830388" cy="1920875"/>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399F94C4-5650-4E02-9962-01F04D47482B}" type="datetime1">
              <a:rPr lang="es-ES_tradnl"/>
              <a:pPr/>
              <a:t>21/03/2013</a:t>
            </a:fld>
            <a:endParaRPr lang="es-ES_tradnl"/>
          </a:p>
        </p:txBody>
      </p:sp>
      <p:sp>
        <p:nvSpPr>
          <p:cNvPr id="5" name="4 Marcador de pie de página"/>
          <p:cNvSpPr>
            <a:spLocks noGrp="1"/>
          </p:cNvSpPr>
          <p:nvPr>
            <p:ph type="ftr" sz="quarter" idx="11"/>
          </p:nvPr>
        </p:nvSpPr>
        <p:spPr/>
        <p:txBody>
          <a:bodyPr/>
          <a:lstStyle/>
          <a:p>
            <a:r>
              <a:rPr lang="es-ES_tradnl"/>
              <a:t>ATP. Lic. Lilia Gabriela Velàzquez Guevara.</a:t>
            </a:r>
          </a:p>
        </p:txBody>
      </p:sp>
      <p:sp>
        <p:nvSpPr>
          <p:cNvPr id="6" name="5 Marcador de número de diapositiva"/>
          <p:cNvSpPr>
            <a:spLocks noGrp="1"/>
          </p:cNvSpPr>
          <p:nvPr>
            <p:ph type="sldNum" sz="quarter" idx="12"/>
          </p:nvPr>
        </p:nvSpPr>
        <p:spPr/>
        <p:txBody>
          <a:bodyPr/>
          <a:lstStyle/>
          <a:p>
            <a:fld id="{AA9AFF90-D0D4-4C76-B5F5-8A5D3A385C33}" type="slidenum">
              <a:rPr lang="es-ES_tradnl"/>
              <a:pPr/>
              <a:t>3</a:t>
            </a:fld>
            <a:endParaRPr lang="es-ES_tradnl"/>
          </a:p>
        </p:txBody>
      </p:sp>
      <p:sp>
        <p:nvSpPr>
          <p:cNvPr id="11266" name="Rectangle 2"/>
          <p:cNvSpPr>
            <a:spLocks noGrp="1" noChangeArrowheads="1"/>
          </p:cNvSpPr>
          <p:nvPr>
            <p:ph type="title"/>
          </p:nvPr>
        </p:nvSpPr>
        <p:spPr>
          <a:xfrm>
            <a:off x="468313" y="692150"/>
            <a:ext cx="8229600" cy="1384300"/>
          </a:xfrm>
        </p:spPr>
        <p:txBody>
          <a:bodyPr/>
          <a:lstStyle/>
          <a:p>
            <a:r>
              <a:rPr lang="es-ES_tradnl" sz="2800"/>
              <a:t>Lenguaje Oral:</a:t>
            </a:r>
            <a:br>
              <a:rPr lang="es-ES_tradnl" sz="2800"/>
            </a:br>
            <a:r>
              <a:rPr lang="es-ES_tradnl" sz="2800"/>
              <a:t>Las capacidades de habla y escucha.</a:t>
            </a:r>
          </a:p>
        </p:txBody>
      </p:sp>
      <p:sp>
        <p:nvSpPr>
          <p:cNvPr id="11267" name="Rectangle 3"/>
          <p:cNvSpPr>
            <a:spLocks noGrp="1" noChangeArrowheads="1"/>
          </p:cNvSpPr>
          <p:nvPr>
            <p:ph type="body" idx="1"/>
          </p:nvPr>
        </p:nvSpPr>
        <p:spPr>
          <a:xfrm>
            <a:off x="457200" y="2327275"/>
            <a:ext cx="8229600" cy="3803650"/>
          </a:xfrm>
        </p:spPr>
        <p:txBody>
          <a:bodyPr/>
          <a:lstStyle/>
          <a:p>
            <a:r>
              <a:rPr lang="es-ES_tradnl" sz="2000"/>
              <a:t>Se fortalecen cuando tienen múltiples oportunidades de usar la palabra con diversas intenciones: narrar, dialogar, explicar y conversar.</a:t>
            </a:r>
          </a:p>
          <a:p>
            <a:r>
              <a:rPr lang="es-ES_tradnl" sz="2000"/>
              <a:t>El lenguaje oral es la más alta prioridad de la educación preescolar.</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fecha"/>
          <p:cNvSpPr>
            <a:spLocks noGrp="1"/>
          </p:cNvSpPr>
          <p:nvPr>
            <p:ph type="dt" sz="half" idx="10"/>
          </p:nvPr>
        </p:nvSpPr>
        <p:spPr/>
        <p:txBody>
          <a:bodyPr/>
          <a:lstStyle/>
          <a:p>
            <a:fld id="{D271A9DA-38F2-45BD-9C72-68C086FE6836}" type="datetime1">
              <a:rPr lang="es-ES_tradnl"/>
              <a:pPr/>
              <a:t>21/03/2013</a:t>
            </a:fld>
            <a:endParaRPr lang="es-ES"/>
          </a:p>
        </p:txBody>
      </p:sp>
      <p:sp>
        <p:nvSpPr>
          <p:cNvPr id="7" name="6 Marcador de pie de página"/>
          <p:cNvSpPr>
            <a:spLocks noGrp="1"/>
          </p:cNvSpPr>
          <p:nvPr>
            <p:ph type="ftr" sz="quarter" idx="11"/>
          </p:nvPr>
        </p:nvSpPr>
        <p:spPr/>
        <p:txBody>
          <a:bodyPr/>
          <a:lstStyle/>
          <a:p>
            <a:r>
              <a:rPr lang="es-ES"/>
              <a:t>ATP. Lic. Lilia Gabriela Velàzquez Guevara.</a:t>
            </a:r>
          </a:p>
        </p:txBody>
      </p:sp>
      <p:sp>
        <p:nvSpPr>
          <p:cNvPr id="8" name="7 Marcador de número de diapositiva"/>
          <p:cNvSpPr>
            <a:spLocks noGrp="1"/>
          </p:cNvSpPr>
          <p:nvPr>
            <p:ph type="sldNum" sz="quarter" idx="12"/>
          </p:nvPr>
        </p:nvSpPr>
        <p:spPr/>
        <p:txBody>
          <a:bodyPr/>
          <a:lstStyle/>
          <a:p>
            <a:fld id="{AFC9E4D1-0509-4C78-8C1E-6D1B214000F7}" type="slidenum">
              <a:rPr lang="es-ES"/>
              <a:pPr/>
              <a:t>30</a:t>
            </a:fld>
            <a:endParaRPr lang="es-ES"/>
          </a:p>
        </p:txBody>
      </p:sp>
      <p:sp>
        <p:nvSpPr>
          <p:cNvPr id="264194" name="Rectangle 2"/>
          <p:cNvSpPr>
            <a:spLocks noGrp="1" noChangeArrowheads="1"/>
          </p:cNvSpPr>
          <p:nvPr>
            <p:ph type="title"/>
          </p:nvPr>
        </p:nvSpPr>
        <p:spPr/>
        <p:txBody>
          <a:bodyPr/>
          <a:lstStyle/>
          <a:p>
            <a:pPr algn="just"/>
            <a:r>
              <a:rPr lang="es-ES" sz="2400" b="1">
                <a:latin typeface="Verdana" pitchFamily="34" charset="0"/>
              </a:rPr>
              <a:t>Este proceso requiere de condiciones:</a:t>
            </a:r>
          </a:p>
        </p:txBody>
      </p:sp>
      <p:sp>
        <p:nvSpPr>
          <p:cNvPr id="264195" name="Rectangle 3"/>
          <p:cNvSpPr>
            <a:spLocks noGrp="1" noChangeArrowheads="1"/>
          </p:cNvSpPr>
          <p:nvPr>
            <p:ph type="body" sz="half" idx="1"/>
          </p:nvPr>
        </p:nvSpPr>
        <p:spPr>
          <a:solidFill>
            <a:schemeClr val="bg1"/>
          </a:solidFill>
        </p:spPr>
        <p:txBody>
          <a:bodyPr/>
          <a:lstStyle/>
          <a:p>
            <a:pPr algn="just"/>
            <a:r>
              <a:rPr lang="es-ES" sz="1800" b="1"/>
              <a:t>Contar con la posibilidad de interactuar con el objeto de estudio, leer y escribir.</a:t>
            </a:r>
          </a:p>
          <a:p>
            <a:pPr algn="just"/>
            <a:endParaRPr lang="es-ES" sz="1800" b="1"/>
          </a:p>
          <a:p>
            <a:pPr algn="just"/>
            <a:endParaRPr lang="es-ES" sz="1800" b="1"/>
          </a:p>
          <a:p>
            <a:pPr algn="just">
              <a:buFont typeface="Wingdings" pitchFamily="2" charset="2"/>
              <a:buNone/>
            </a:pPr>
            <a:endParaRPr lang="es-ES" sz="1800" b="1"/>
          </a:p>
          <a:p>
            <a:pPr algn="just"/>
            <a:r>
              <a:rPr lang="es-ES" sz="1800" b="1"/>
              <a:t>Contar con la posibilidad de interactuar con los sujetos que sean fuentes de información intercambio y reflexión.</a:t>
            </a:r>
          </a:p>
        </p:txBody>
      </p:sp>
      <p:pic>
        <p:nvPicPr>
          <p:cNvPr id="264196" name="Picture 4" descr="MCj04284190000[1]"/>
          <p:cNvPicPr>
            <a:picLocks noGrp="1" noChangeAspect="1" noChangeArrowheads="1"/>
          </p:cNvPicPr>
          <p:nvPr>
            <p:ph sz="quarter" idx="2"/>
          </p:nvPr>
        </p:nvPicPr>
        <p:blipFill>
          <a:blip r:embed="rId2" cstate="print"/>
          <a:srcRect/>
          <a:stretch>
            <a:fillRect/>
          </a:stretch>
        </p:blipFill>
        <p:spPr>
          <a:xfrm>
            <a:off x="6372225" y="1844675"/>
            <a:ext cx="1597025" cy="1892300"/>
          </a:xfrm>
          <a:noFill/>
          <a:ln/>
        </p:spPr>
      </p:pic>
      <p:pic>
        <p:nvPicPr>
          <p:cNvPr id="264197" name="Picture 5" descr="MCj04062040000[1]"/>
          <p:cNvPicPr>
            <a:picLocks noChangeAspect="1" noChangeArrowheads="1"/>
          </p:cNvPicPr>
          <p:nvPr/>
        </p:nvPicPr>
        <p:blipFill>
          <a:blip r:embed="rId3" cstate="print"/>
          <a:srcRect/>
          <a:stretch>
            <a:fillRect/>
          </a:stretch>
        </p:blipFill>
        <p:spPr bwMode="auto">
          <a:xfrm>
            <a:off x="6443663" y="4221163"/>
            <a:ext cx="1819275" cy="1552575"/>
          </a:xfrm>
          <a:prstGeom prst="rect">
            <a:avLst/>
          </a:prstGeom>
          <a:noFill/>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fecha"/>
          <p:cNvSpPr>
            <a:spLocks noGrp="1"/>
          </p:cNvSpPr>
          <p:nvPr>
            <p:ph type="dt" sz="half" idx="10"/>
          </p:nvPr>
        </p:nvSpPr>
        <p:spPr/>
        <p:txBody>
          <a:bodyPr/>
          <a:lstStyle/>
          <a:p>
            <a:fld id="{198B2AFF-0CD6-41EB-A01C-A75E8C5B2F7B}" type="datetime1">
              <a:rPr lang="es-ES_tradnl"/>
              <a:pPr/>
              <a:t>21/03/2013</a:t>
            </a:fld>
            <a:endParaRPr lang="es-ES"/>
          </a:p>
        </p:txBody>
      </p:sp>
      <p:sp>
        <p:nvSpPr>
          <p:cNvPr id="6" name="5 Marcador de pie de página"/>
          <p:cNvSpPr>
            <a:spLocks noGrp="1"/>
          </p:cNvSpPr>
          <p:nvPr>
            <p:ph type="ftr" sz="quarter" idx="11"/>
          </p:nvPr>
        </p:nvSpPr>
        <p:spPr/>
        <p:txBody>
          <a:bodyPr/>
          <a:lstStyle/>
          <a:p>
            <a:r>
              <a:rPr lang="es-ES"/>
              <a:t>ATP. Lic. Lilia Gabriela Velàzquez Guevara.</a:t>
            </a:r>
          </a:p>
        </p:txBody>
      </p:sp>
      <p:sp>
        <p:nvSpPr>
          <p:cNvPr id="7" name="6 Marcador de número de diapositiva"/>
          <p:cNvSpPr>
            <a:spLocks noGrp="1"/>
          </p:cNvSpPr>
          <p:nvPr>
            <p:ph type="sldNum" sz="quarter" idx="12"/>
          </p:nvPr>
        </p:nvSpPr>
        <p:spPr/>
        <p:txBody>
          <a:bodyPr/>
          <a:lstStyle/>
          <a:p>
            <a:fld id="{78AAF0D1-5BD1-4B07-B0F8-CE7648540DBE}" type="slidenum">
              <a:rPr lang="es-ES"/>
              <a:pPr/>
              <a:t>31</a:t>
            </a:fld>
            <a:endParaRPr lang="es-ES"/>
          </a:p>
        </p:txBody>
      </p:sp>
      <p:sp>
        <p:nvSpPr>
          <p:cNvPr id="268290" name="Rectangle 2"/>
          <p:cNvSpPr>
            <a:spLocks noGrp="1" noChangeArrowheads="1"/>
          </p:cNvSpPr>
          <p:nvPr>
            <p:ph type="title"/>
          </p:nvPr>
        </p:nvSpPr>
        <p:spPr/>
        <p:txBody>
          <a:bodyPr/>
          <a:lstStyle/>
          <a:p>
            <a:pPr algn="just"/>
            <a:r>
              <a:rPr lang="es-ES" sz="2400" b="1">
                <a:latin typeface="Verdana" pitchFamily="34" charset="0"/>
              </a:rPr>
              <a:t>Es imprescindible que el sujeto cuente con un ambiente alfabetizador mediante condiciones mínimas.</a:t>
            </a:r>
          </a:p>
        </p:txBody>
      </p:sp>
      <p:sp>
        <p:nvSpPr>
          <p:cNvPr id="268291" name="Rectangle 3"/>
          <p:cNvSpPr>
            <a:spLocks noGrp="1" noChangeArrowheads="1"/>
          </p:cNvSpPr>
          <p:nvPr>
            <p:ph type="body" sz="half" idx="1"/>
          </p:nvPr>
        </p:nvSpPr>
        <p:spPr>
          <a:xfrm>
            <a:off x="1187450" y="1700213"/>
            <a:ext cx="4537075" cy="4114800"/>
          </a:xfrm>
        </p:spPr>
        <p:txBody>
          <a:bodyPr/>
          <a:lstStyle/>
          <a:p>
            <a:pPr algn="just"/>
            <a:r>
              <a:rPr lang="es-ES" sz="2000" b="1" u="sng"/>
              <a:t>Interactuar con otros sujetos:</a:t>
            </a:r>
          </a:p>
          <a:p>
            <a:pPr algn="just"/>
            <a:r>
              <a:rPr lang="es-ES" sz="2000" b="1"/>
              <a:t>Son quiénes utilizan habitualmente la lectura y escritura. Para qué y porqué se realizan? Descubrir en ellos que sirven para resolver diferentes situaciones y necesidades. La utilidad y finalidad diversas. Modelos lectores y escritores. Sujetos con quienes se propicien los momentos en los cuales se puedan compartir esas acciones.</a:t>
            </a:r>
            <a:endParaRPr lang="es-ES" sz="2000" b="1" u="sng"/>
          </a:p>
        </p:txBody>
      </p:sp>
      <p:pic>
        <p:nvPicPr>
          <p:cNvPr id="268292" name="Picture 4" descr="MCj04239940000[1]"/>
          <p:cNvPicPr>
            <a:picLocks noGrp="1" noChangeAspect="1" noChangeArrowheads="1"/>
          </p:cNvPicPr>
          <p:nvPr>
            <p:ph sz="half" idx="2"/>
          </p:nvPr>
        </p:nvPicPr>
        <p:blipFill>
          <a:blip r:embed="rId2" cstate="print"/>
          <a:srcRect/>
          <a:stretch>
            <a:fillRect/>
          </a:stretch>
        </p:blipFill>
        <p:spPr>
          <a:xfrm>
            <a:off x="6116638" y="2060575"/>
            <a:ext cx="2343150" cy="3529013"/>
          </a:xfrm>
          <a:noFill/>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DE151D67-24A2-4F43-BEC5-0CAFD35AF789}" type="datetime1">
              <a:rPr lang="es-ES_tradnl"/>
              <a:pPr/>
              <a:t>21/03/2013</a:t>
            </a:fld>
            <a:endParaRPr lang="es-ES"/>
          </a:p>
        </p:txBody>
      </p:sp>
      <p:sp>
        <p:nvSpPr>
          <p:cNvPr id="5" name="4 Marcador de pie de página"/>
          <p:cNvSpPr>
            <a:spLocks noGrp="1"/>
          </p:cNvSpPr>
          <p:nvPr>
            <p:ph type="ftr" sz="quarter" idx="11"/>
          </p:nvPr>
        </p:nvSpPr>
        <p:spPr/>
        <p:txBody>
          <a:bodyPr/>
          <a:lstStyle/>
          <a:p>
            <a:r>
              <a:rPr lang="es-ES"/>
              <a:t>ATP. Lic. Lilia Gabriela Velàzquez Guevara.</a:t>
            </a:r>
          </a:p>
        </p:txBody>
      </p:sp>
      <p:sp>
        <p:nvSpPr>
          <p:cNvPr id="6" name="5 Marcador de número de diapositiva"/>
          <p:cNvSpPr>
            <a:spLocks noGrp="1"/>
          </p:cNvSpPr>
          <p:nvPr>
            <p:ph type="sldNum" sz="quarter" idx="12"/>
          </p:nvPr>
        </p:nvSpPr>
        <p:spPr/>
        <p:txBody>
          <a:bodyPr/>
          <a:lstStyle/>
          <a:p>
            <a:fld id="{BBFEE919-A679-4566-837A-A148CC1B95B5}" type="slidenum">
              <a:rPr lang="es-ES"/>
              <a:pPr/>
              <a:t>32</a:t>
            </a:fld>
            <a:endParaRPr lang="es-ES"/>
          </a:p>
        </p:txBody>
      </p:sp>
      <p:sp>
        <p:nvSpPr>
          <p:cNvPr id="269314" name="Rectangle 2"/>
          <p:cNvSpPr>
            <a:spLocks noGrp="1" noChangeArrowheads="1"/>
          </p:cNvSpPr>
          <p:nvPr>
            <p:ph type="body" idx="1"/>
          </p:nvPr>
        </p:nvSpPr>
        <p:spPr>
          <a:xfrm>
            <a:off x="827088" y="1484313"/>
            <a:ext cx="5545137" cy="4835525"/>
          </a:xfrm>
          <a:solidFill>
            <a:schemeClr val="bg1"/>
          </a:solidFill>
        </p:spPr>
        <p:txBody>
          <a:bodyPr/>
          <a:lstStyle/>
          <a:p>
            <a:pPr algn="just"/>
            <a:r>
              <a:rPr lang="es-ES" sz="2000" b="1" u="sng"/>
              <a:t>Interacción con los textos:</a:t>
            </a:r>
          </a:p>
          <a:p>
            <a:pPr algn="just"/>
            <a:r>
              <a:rPr lang="es-ES" sz="2000" b="1"/>
              <a:t>Con un repertorio rico y variado posible de textos sociales que sean objeto de interacción sistemática, tanto para ser leídos como para ser escritos.</a:t>
            </a:r>
          </a:p>
          <a:p>
            <a:pPr algn="just"/>
            <a:r>
              <a:rPr lang="es-ES" sz="2000" b="1"/>
              <a:t>Novelas</a:t>
            </a:r>
          </a:p>
          <a:p>
            <a:pPr algn="just"/>
            <a:r>
              <a:rPr lang="es-ES" sz="2000" b="1"/>
              <a:t>Recetas</a:t>
            </a:r>
          </a:p>
          <a:p>
            <a:pPr algn="just"/>
            <a:r>
              <a:rPr lang="es-ES" sz="2000" b="1"/>
              <a:t>Noticias</a:t>
            </a:r>
          </a:p>
          <a:p>
            <a:pPr algn="just"/>
            <a:r>
              <a:rPr lang="es-ES" sz="2000" b="1"/>
              <a:t>Comics</a:t>
            </a:r>
          </a:p>
          <a:p>
            <a:pPr algn="just">
              <a:buFont typeface="Wingdings" pitchFamily="2" charset="2"/>
              <a:buNone/>
            </a:pPr>
            <a:endParaRPr lang="es-ES" sz="2000" b="1"/>
          </a:p>
        </p:txBody>
      </p:sp>
      <p:pic>
        <p:nvPicPr>
          <p:cNvPr id="269315" name="Picture 3" descr="MCj02373190000[1]"/>
          <p:cNvPicPr>
            <a:picLocks noGrp="1" noChangeAspect="1" noChangeArrowheads="1"/>
          </p:cNvPicPr>
          <p:nvPr>
            <p:ph idx="4294967295"/>
          </p:nvPr>
        </p:nvPicPr>
        <p:blipFill>
          <a:blip r:embed="rId2" cstate="print"/>
          <a:srcRect/>
          <a:stretch>
            <a:fillRect/>
          </a:stretch>
        </p:blipFill>
        <p:spPr>
          <a:xfrm>
            <a:off x="6659563" y="1125538"/>
            <a:ext cx="2016125" cy="4464050"/>
          </a:xfrm>
          <a:noFill/>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4 Marcador de fecha"/>
          <p:cNvSpPr>
            <a:spLocks noGrp="1"/>
          </p:cNvSpPr>
          <p:nvPr>
            <p:ph type="dt" sz="half" idx="10"/>
          </p:nvPr>
        </p:nvSpPr>
        <p:spPr/>
        <p:txBody>
          <a:bodyPr/>
          <a:lstStyle/>
          <a:p>
            <a:fld id="{81FD6D1F-BD56-4470-9981-1DEA2BF09F28}" type="datetime1">
              <a:rPr lang="es-ES_tradnl"/>
              <a:pPr/>
              <a:t>21/03/2013</a:t>
            </a:fld>
            <a:endParaRPr lang="es-ES"/>
          </a:p>
        </p:txBody>
      </p:sp>
      <p:sp>
        <p:nvSpPr>
          <p:cNvPr id="7" name="5 Marcador de pie de página"/>
          <p:cNvSpPr>
            <a:spLocks noGrp="1"/>
          </p:cNvSpPr>
          <p:nvPr>
            <p:ph type="ftr" sz="quarter" idx="11"/>
          </p:nvPr>
        </p:nvSpPr>
        <p:spPr/>
        <p:txBody>
          <a:bodyPr/>
          <a:lstStyle/>
          <a:p>
            <a:r>
              <a:rPr lang="es-ES"/>
              <a:t>ATP. Lic. Lilia Gabriela Velàzquez Guevara.</a:t>
            </a:r>
          </a:p>
        </p:txBody>
      </p:sp>
      <p:sp>
        <p:nvSpPr>
          <p:cNvPr id="8" name="6 Marcador de número de diapositiva"/>
          <p:cNvSpPr>
            <a:spLocks noGrp="1"/>
          </p:cNvSpPr>
          <p:nvPr>
            <p:ph type="sldNum" sz="quarter" idx="12"/>
          </p:nvPr>
        </p:nvSpPr>
        <p:spPr/>
        <p:txBody>
          <a:bodyPr/>
          <a:lstStyle/>
          <a:p>
            <a:fld id="{3F0F5EF0-437D-4283-BC34-32E83BC642C6}" type="slidenum">
              <a:rPr lang="es-ES"/>
              <a:pPr/>
              <a:t>33</a:t>
            </a:fld>
            <a:endParaRPr lang="es-ES"/>
          </a:p>
        </p:txBody>
      </p:sp>
      <p:sp>
        <p:nvSpPr>
          <p:cNvPr id="270338" name="Rectangle 2"/>
          <p:cNvSpPr>
            <a:spLocks noGrp="1" noChangeArrowheads="1"/>
          </p:cNvSpPr>
          <p:nvPr>
            <p:ph type="body" sz="half" idx="1"/>
          </p:nvPr>
        </p:nvSpPr>
        <p:spPr/>
        <p:txBody>
          <a:bodyPr/>
          <a:lstStyle/>
          <a:p>
            <a:pPr algn="just"/>
            <a:r>
              <a:rPr lang="es-ES" sz="1800" b="1" u="sng"/>
              <a:t>Espacios y tiempos:</a:t>
            </a:r>
            <a:endParaRPr lang="es-ES" sz="1800" b="1"/>
          </a:p>
          <a:p>
            <a:pPr algn="just"/>
            <a:r>
              <a:rPr lang="es-ES" sz="1800" b="1"/>
              <a:t>Disponer de lugares y tiempos para desencadenar dichas acciones, oportunidades regulares y duraderas.</a:t>
            </a:r>
            <a:endParaRPr lang="es-ES" sz="1800" b="1" u="sng"/>
          </a:p>
        </p:txBody>
      </p:sp>
      <p:pic>
        <p:nvPicPr>
          <p:cNvPr id="270339" name="Picture 3" descr="MCj03981650000[1]"/>
          <p:cNvPicPr>
            <a:picLocks noGrp="1" noChangeAspect="1" noChangeArrowheads="1"/>
          </p:cNvPicPr>
          <p:nvPr>
            <p:ph sz="half" idx="4294967295"/>
          </p:nvPr>
        </p:nvPicPr>
        <p:blipFill>
          <a:blip r:embed="rId2" cstate="print"/>
          <a:srcRect/>
          <a:stretch>
            <a:fillRect/>
          </a:stretch>
        </p:blipFill>
        <p:spPr>
          <a:xfrm>
            <a:off x="6948488" y="3933825"/>
            <a:ext cx="1395412" cy="1830388"/>
          </a:xfrm>
          <a:noFill/>
          <a:ln/>
        </p:spPr>
      </p:pic>
      <p:pic>
        <p:nvPicPr>
          <p:cNvPr id="270340" name="Picture 4" descr="MCj03340540000[1]"/>
          <p:cNvPicPr>
            <a:picLocks noGrp="1" noChangeAspect="1" noChangeArrowheads="1"/>
          </p:cNvPicPr>
          <p:nvPr>
            <p:ph sz="quarter" idx="4294967295"/>
          </p:nvPr>
        </p:nvPicPr>
        <p:blipFill>
          <a:blip r:embed="rId3" cstate="print"/>
          <a:srcRect/>
          <a:stretch>
            <a:fillRect/>
          </a:stretch>
        </p:blipFill>
        <p:spPr>
          <a:xfrm>
            <a:off x="6588125" y="1196975"/>
            <a:ext cx="1824038" cy="1444625"/>
          </a:xfrm>
          <a:noFill/>
          <a:ln/>
        </p:spPr>
      </p:pic>
      <p:pic>
        <p:nvPicPr>
          <p:cNvPr id="270341" name="Picture 5" descr="MCj04315140000[1]"/>
          <p:cNvPicPr>
            <a:picLocks noGrp="1" noChangeAspect="1" noChangeArrowheads="1"/>
          </p:cNvPicPr>
          <p:nvPr>
            <p:ph sz="half" idx="2"/>
          </p:nvPr>
        </p:nvPicPr>
        <p:blipFill>
          <a:blip r:embed="rId4" cstate="print"/>
          <a:srcRect/>
          <a:stretch>
            <a:fillRect/>
          </a:stretch>
        </p:blipFill>
        <p:spPr>
          <a:xfrm>
            <a:off x="2843213" y="4149725"/>
            <a:ext cx="1828800" cy="1828800"/>
          </a:xfrm>
          <a:noFill/>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3 Marcador de fecha"/>
          <p:cNvSpPr>
            <a:spLocks noGrp="1"/>
          </p:cNvSpPr>
          <p:nvPr>
            <p:ph type="dt" sz="half" idx="10"/>
          </p:nvPr>
        </p:nvSpPr>
        <p:spPr/>
        <p:txBody>
          <a:bodyPr/>
          <a:lstStyle/>
          <a:p>
            <a:fld id="{37E392CE-4929-4828-945E-69F4C242D482}" type="datetime1">
              <a:rPr lang="es-ES_tradnl"/>
              <a:pPr/>
              <a:t>21/03/2013</a:t>
            </a:fld>
            <a:endParaRPr lang="es-ES"/>
          </a:p>
        </p:txBody>
      </p:sp>
      <p:sp>
        <p:nvSpPr>
          <p:cNvPr id="6" name="4 Marcador de pie de página"/>
          <p:cNvSpPr>
            <a:spLocks noGrp="1"/>
          </p:cNvSpPr>
          <p:nvPr>
            <p:ph type="ftr" sz="quarter" idx="11"/>
          </p:nvPr>
        </p:nvSpPr>
        <p:spPr/>
        <p:txBody>
          <a:bodyPr/>
          <a:lstStyle/>
          <a:p>
            <a:r>
              <a:rPr lang="es-ES"/>
              <a:t>ATP. Lic. Lilia Gabriela Velàzquez Guevara.</a:t>
            </a:r>
          </a:p>
        </p:txBody>
      </p:sp>
      <p:sp>
        <p:nvSpPr>
          <p:cNvPr id="7" name="5 Marcador de número de diapositiva"/>
          <p:cNvSpPr>
            <a:spLocks noGrp="1"/>
          </p:cNvSpPr>
          <p:nvPr>
            <p:ph type="sldNum" sz="quarter" idx="12"/>
          </p:nvPr>
        </p:nvSpPr>
        <p:spPr/>
        <p:txBody>
          <a:bodyPr/>
          <a:lstStyle/>
          <a:p>
            <a:fld id="{810681AC-7C16-4459-8468-402B6DCA9BA0}" type="slidenum">
              <a:rPr lang="es-ES"/>
              <a:pPr/>
              <a:t>34</a:t>
            </a:fld>
            <a:endParaRPr lang="es-ES"/>
          </a:p>
        </p:txBody>
      </p:sp>
      <p:sp>
        <p:nvSpPr>
          <p:cNvPr id="271362" name="Rectangle 2"/>
          <p:cNvSpPr>
            <a:spLocks noGrp="1" noChangeArrowheads="1"/>
          </p:cNvSpPr>
          <p:nvPr>
            <p:ph type="body" idx="1"/>
          </p:nvPr>
        </p:nvSpPr>
        <p:spPr>
          <a:xfrm>
            <a:off x="900113" y="1052513"/>
            <a:ext cx="5329237" cy="5049837"/>
          </a:xfrm>
        </p:spPr>
        <p:txBody>
          <a:bodyPr/>
          <a:lstStyle/>
          <a:p>
            <a:pPr algn="just"/>
            <a:r>
              <a:rPr lang="es-ES" sz="2000" u="sng"/>
              <a:t>Implicaciones de la escuela:</a:t>
            </a:r>
            <a:endParaRPr lang="es-ES" sz="2000"/>
          </a:p>
          <a:p>
            <a:pPr algn="just"/>
            <a:r>
              <a:rPr lang="es-ES" sz="2000"/>
              <a:t>La escuela debe constituirse en un espacio con esas características, es responsabilidad de la escuela aportar esas condiciones independientemente del ambiente alfabetizador de su vida cotidiana o si están inmersos o no en el.</a:t>
            </a:r>
          </a:p>
          <a:p>
            <a:pPr algn="just"/>
            <a:r>
              <a:rPr lang="es-ES" sz="2000"/>
              <a:t>Es un derecho de todos los niños y en particular los que asisten a la escuela.</a:t>
            </a:r>
            <a:endParaRPr lang="es-ES" sz="2000" u="sng"/>
          </a:p>
        </p:txBody>
      </p:sp>
      <p:pic>
        <p:nvPicPr>
          <p:cNvPr id="271363" name="Picture 3" descr="MCj03981370000[1]"/>
          <p:cNvPicPr>
            <a:picLocks noGrp="1" noChangeAspect="1" noChangeArrowheads="1"/>
          </p:cNvPicPr>
          <p:nvPr>
            <p:ph sz="half" idx="4294967295"/>
          </p:nvPr>
        </p:nvPicPr>
        <p:blipFill>
          <a:blip r:embed="rId2" cstate="print"/>
          <a:srcRect/>
          <a:stretch>
            <a:fillRect/>
          </a:stretch>
        </p:blipFill>
        <p:spPr>
          <a:xfrm>
            <a:off x="6877050" y="3860800"/>
            <a:ext cx="1816100" cy="1662113"/>
          </a:xfrm>
          <a:noFill/>
          <a:ln/>
        </p:spPr>
      </p:pic>
      <p:pic>
        <p:nvPicPr>
          <p:cNvPr id="271364" name="Picture 4" descr="MCj03981210000[1]"/>
          <p:cNvPicPr>
            <a:picLocks noGrp="1" noChangeAspect="1" noChangeArrowheads="1"/>
          </p:cNvPicPr>
          <p:nvPr>
            <p:ph sz="half" idx="4294967295"/>
          </p:nvPr>
        </p:nvPicPr>
        <p:blipFill>
          <a:blip r:embed="rId3" cstate="print"/>
          <a:srcRect/>
          <a:stretch>
            <a:fillRect/>
          </a:stretch>
        </p:blipFill>
        <p:spPr>
          <a:xfrm>
            <a:off x="6804025" y="1557338"/>
            <a:ext cx="1808163" cy="1423987"/>
          </a:xfrm>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2 Marcador de fecha"/>
          <p:cNvSpPr>
            <a:spLocks noGrp="1"/>
          </p:cNvSpPr>
          <p:nvPr>
            <p:ph type="dt" sz="half" idx="10"/>
          </p:nvPr>
        </p:nvSpPr>
        <p:spPr/>
        <p:txBody>
          <a:bodyPr/>
          <a:lstStyle/>
          <a:p>
            <a:fld id="{F3D31F9A-3A61-40E8-AB0F-C8BCD9D53FC8}" type="datetime1">
              <a:rPr lang="es-ES_tradnl"/>
              <a:pPr/>
              <a:t>21/03/2013</a:t>
            </a:fld>
            <a:endParaRPr lang="es-ES_tradnl"/>
          </a:p>
        </p:txBody>
      </p:sp>
      <p:sp>
        <p:nvSpPr>
          <p:cNvPr id="12" name="3 Marcador de pie de página"/>
          <p:cNvSpPr>
            <a:spLocks noGrp="1"/>
          </p:cNvSpPr>
          <p:nvPr>
            <p:ph type="ftr" sz="quarter" idx="11"/>
          </p:nvPr>
        </p:nvSpPr>
        <p:spPr/>
        <p:txBody>
          <a:bodyPr/>
          <a:lstStyle/>
          <a:p>
            <a:r>
              <a:rPr lang="es-ES_tradnl"/>
              <a:t>ATP. Lic. Lilia Gabriela Velàzquez Guevara.</a:t>
            </a:r>
          </a:p>
        </p:txBody>
      </p:sp>
      <p:sp>
        <p:nvSpPr>
          <p:cNvPr id="13" name="4 Marcador de número de diapositiva"/>
          <p:cNvSpPr>
            <a:spLocks noGrp="1"/>
          </p:cNvSpPr>
          <p:nvPr>
            <p:ph type="sldNum" sz="quarter" idx="12"/>
          </p:nvPr>
        </p:nvSpPr>
        <p:spPr/>
        <p:txBody>
          <a:bodyPr/>
          <a:lstStyle/>
          <a:p>
            <a:fld id="{24CD41F6-1E76-4AC0-8BED-8D3C4C2FE7CB}" type="slidenum">
              <a:rPr lang="es-ES_tradnl"/>
              <a:pPr/>
              <a:t>4</a:t>
            </a:fld>
            <a:endParaRPr lang="es-ES_tradnl"/>
          </a:p>
        </p:txBody>
      </p:sp>
      <p:grpSp>
        <p:nvGrpSpPr>
          <p:cNvPr id="2" name="Organization Chart 2"/>
          <p:cNvGrpSpPr>
            <a:grpSpLocks/>
          </p:cNvGrpSpPr>
          <p:nvPr/>
        </p:nvGrpSpPr>
        <p:grpSpPr bwMode="auto">
          <a:xfrm>
            <a:off x="395288" y="549275"/>
            <a:ext cx="8231187" cy="2808288"/>
            <a:chOff x="1134" y="1272"/>
            <a:chExt cx="4896" cy="723"/>
          </a:xfrm>
        </p:grpSpPr>
        <p:cxnSp>
          <p:nvCxnSpPr>
            <p:cNvPr id="1028" name="_s1028"/>
            <p:cNvCxnSpPr>
              <a:cxnSpLocks noChangeShapeType="1"/>
              <a:stCxn id="6" idx="0"/>
              <a:endCxn id="3" idx="2"/>
            </p:cNvCxnSpPr>
            <p:nvPr/>
          </p:nvCxnSpPr>
          <p:spPr bwMode="auto">
            <a:xfrm rot="5400000" flipH="1">
              <a:off x="4362" y="767"/>
              <a:ext cx="166" cy="1696"/>
            </a:xfrm>
            <a:prstGeom prst="bentConnector3">
              <a:avLst>
                <a:gd name="adj1" fmla="val 17736"/>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29" name="_s1029"/>
            <p:cNvCxnSpPr>
              <a:cxnSpLocks noChangeShapeType="1"/>
              <a:stCxn id="5" idx="0"/>
              <a:endCxn id="3" idx="2"/>
            </p:cNvCxnSpPr>
            <p:nvPr/>
          </p:nvCxnSpPr>
          <p:spPr bwMode="auto">
            <a:xfrm rot="16200000">
              <a:off x="3490" y="1596"/>
              <a:ext cx="172" cy="43"/>
            </a:xfrm>
            <a:prstGeom prst="bentConnector3">
              <a:avLst>
                <a:gd name="adj1" fmla="val 17102"/>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cxnSp>
          <p:nvCxnSpPr>
            <p:cNvPr id="1030" name="_s1030"/>
            <p:cNvCxnSpPr>
              <a:cxnSpLocks noChangeShapeType="1"/>
              <a:stCxn id="4" idx="0"/>
              <a:endCxn id="3" idx="2"/>
            </p:cNvCxnSpPr>
            <p:nvPr/>
          </p:nvCxnSpPr>
          <p:spPr bwMode="auto">
            <a:xfrm rot="16200000">
              <a:off x="2647" y="748"/>
              <a:ext cx="166" cy="1734"/>
            </a:xfrm>
            <a:prstGeom prst="bentConnector3">
              <a:avLst>
                <a:gd name="adj1" fmla="val 17736"/>
              </a:avLst>
            </a:prstGeom>
            <a:noFill/>
            <a:ln w="28575">
              <a:solidFill>
                <a:schemeClr val="tx1"/>
              </a:solidFill>
              <a:miter lim="800000"/>
              <a:headEnd/>
              <a:tailEnd/>
            </a:ln>
            <a:extLst>
              <a:ext uri="{909E8E84-426E-40DD-AFC4-6F175D3DCCD1}">
                <a14:hiddenFill xmlns:a14="http://schemas.microsoft.com/office/drawing/2010/main">
                  <a:noFill/>
                </a14:hiddenFill>
              </a:ext>
            </a:extLst>
          </p:spPr>
        </p:cxnSp>
        <p:sp>
          <p:nvSpPr>
            <p:cNvPr id="3" name="_s1031"/>
            <p:cNvSpPr>
              <a:spLocks noChangeArrowheads="1"/>
            </p:cNvSpPr>
            <p:nvPr/>
          </p:nvSpPr>
          <p:spPr bwMode="auto">
            <a:xfrm>
              <a:off x="3061" y="1272"/>
              <a:ext cx="1071" cy="260"/>
            </a:xfrm>
            <a:prstGeom prst="roundRect">
              <a:avLst>
                <a:gd name="adj" fmla="val 16667"/>
              </a:avLst>
            </a:prstGeom>
            <a:solidFill>
              <a:schemeClr val="bg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smtClean="0">
                  <a:ln>
                    <a:noFill/>
                  </a:ln>
                  <a:solidFill>
                    <a:schemeClr val="tx2"/>
                  </a:solidFill>
                  <a:effectLst/>
                  <a:cs typeface="Arial" charset="0"/>
                </a:rPr>
                <a:t>EL LENGUAJE</a:t>
              </a:r>
            </a:p>
          </p:txBody>
        </p:sp>
        <p:sp>
          <p:nvSpPr>
            <p:cNvPr id="4" name="_s1032"/>
            <p:cNvSpPr>
              <a:spLocks noChangeArrowheads="1"/>
            </p:cNvSpPr>
            <p:nvPr/>
          </p:nvSpPr>
          <p:spPr bwMode="auto">
            <a:xfrm>
              <a:off x="1348" y="1698"/>
              <a:ext cx="1029" cy="288"/>
            </a:xfrm>
            <a:prstGeom prst="roundRect">
              <a:avLst>
                <a:gd name="adj" fmla="val 16667"/>
              </a:avLst>
            </a:prstGeom>
            <a:solidFill>
              <a:schemeClr val="bg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smtClean="0">
                  <a:ln>
                    <a:noFill/>
                  </a:ln>
                  <a:solidFill>
                    <a:schemeClr val="tx2"/>
                  </a:solidFill>
                  <a:effectLst/>
                  <a:cs typeface="Arial" charset="0"/>
                </a:rPr>
                <a:t>ACCESO AL</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smtClean="0">
                  <a:ln>
                    <a:noFill/>
                  </a:ln>
                  <a:solidFill>
                    <a:schemeClr val="tx2"/>
                  </a:solidFill>
                  <a:effectLst/>
                  <a:cs typeface="Arial" charset="0"/>
                </a:rPr>
                <a:t>CONOCIMIENTO</a:t>
              </a:r>
            </a:p>
          </p:txBody>
        </p:sp>
        <p:sp>
          <p:nvSpPr>
            <p:cNvPr id="5" name="_s1033"/>
            <p:cNvSpPr>
              <a:spLocks noChangeArrowheads="1"/>
            </p:cNvSpPr>
            <p:nvPr/>
          </p:nvSpPr>
          <p:spPr bwMode="auto">
            <a:xfrm>
              <a:off x="3061" y="1704"/>
              <a:ext cx="986" cy="288"/>
            </a:xfrm>
            <a:prstGeom prst="roundRect">
              <a:avLst>
                <a:gd name="adj" fmla="val 16667"/>
              </a:avLst>
            </a:prstGeom>
            <a:solidFill>
              <a:schemeClr val="bg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smtClean="0">
                  <a:ln>
                    <a:noFill/>
                  </a:ln>
                  <a:solidFill>
                    <a:schemeClr val="tx2"/>
                  </a:solidFill>
                  <a:effectLst/>
                  <a:cs typeface="Arial" charset="0"/>
                </a:rPr>
                <a:t>RELACIONARSE</a:t>
              </a:r>
            </a:p>
          </p:txBody>
        </p:sp>
        <p:sp>
          <p:nvSpPr>
            <p:cNvPr id="6" name="_s1034"/>
            <p:cNvSpPr>
              <a:spLocks noChangeArrowheads="1"/>
            </p:cNvSpPr>
            <p:nvPr/>
          </p:nvSpPr>
          <p:spPr bwMode="auto">
            <a:xfrm>
              <a:off x="4860" y="1698"/>
              <a:ext cx="864" cy="288"/>
            </a:xfrm>
            <a:prstGeom prst="roundRect">
              <a:avLst>
                <a:gd name="adj" fmla="val 16667"/>
              </a:avLst>
            </a:prstGeom>
            <a:solidFill>
              <a:schemeClr val="bg1"/>
            </a:solidFill>
            <a:ln w="9525">
              <a:solidFill>
                <a:schemeClr val="tx1"/>
              </a:solidFill>
              <a:round/>
              <a:headEnd/>
              <a:tailEnd/>
            </a:ln>
          </p:spPr>
          <p:txBody>
            <a:bodyPr vert="horz" wrap="none" lIns="0" tIns="0" rIns="0" bIns="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smtClean="0">
                  <a:ln>
                    <a:noFill/>
                  </a:ln>
                  <a:solidFill>
                    <a:schemeClr val="tx2"/>
                  </a:solidFill>
                  <a:effectLst/>
                  <a:cs typeface="Arial" charset="0"/>
                </a:rPr>
                <a:t>REPRESENTA</a:t>
              </a:r>
            </a:p>
            <a:p>
              <a:pPr marL="0" marR="0" lvl="0" indent="0" algn="ctr" defTabSz="914400" rtl="0" eaLnBrk="1" fontAlgn="base" latinLnBrk="0" hangingPunct="1">
                <a:lnSpc>
                  <a:spcPct val="100000"/>
                </a:lnSpc>
                <a:spcBef>
                  <a:spcPct val="0"/>
                </a:spcBef>
                <a:spcAft>
                  <a:spcPct val="0"/>
                </a:spcAft>
                <a:buClrTx/>
                <a:buSzTx/>
                <a:buFontTx/>
                <a:buNone/>
                <a:tabLst/>
              </a:pPr>
              <a:r>
                <a:rPr kumimoji="0" lang="es-ES_tradnl" sz="1600" b="1" i="0" u="none" strike="noStrike" cap="none" normalizeH="0" baseline="0" smtClean="0">
                  <a:ln>
                    <a:noFill/>
                  </a:ln>
                  <a:solidFill>
                    <a:schemeClr val="tx2"/>
                  </a:solidFill>
                  <a:effectLst/>
                  <a:cs typeface="Arial" charset="0"/>
                </a:rPr>
                <a:t>LA REALIDAD</a:t>
              </a:r>
            </a:p>
          </p:txBody>
        </p:sp>
      </p:grpSp>
      <p:sp>
        <p:nvSpPr>
          <p:cNvPr id="12317" name="Rectangle 29"/>
          <p:cNvSpPr>
            <a:spLocks noChangeArrowheads="1"/>
          </p:cNvSpPr>
          <p:nvPr/>
        </p:nvSpPr>
        <p:spPr bwMode="auto">
          <a:xfrm>
            <a:off x="611188" y="4437063"/>
            <a:ext cx="1800225" cy="914400"/>
          </a:xfrm>
          <a:prstGeom prst="rect">
            <a:avLst/>
          </a:prstGeom>
          <a:solidFill>
            <a:schemeClr val="bg1"/>
          </a:solidFill>
          <a:ln w="9525">
            <a:solidFill>
              <a:schemeClr val="tx1"/>
            </a:solidFill>
            <a:miter lim="800000"/>
            <a:headEnd/>
            <a:tailEnd/>
          </a:ln>
          <a:effectLst/>
        </p:spPr>
        <p:txBody>
          <a:bodyPr wrap="none" anchor="ctr"/>
          <a:lstStyle/>
          <a:p>
            <a:pPr algn="ctr"/>
            <a:r>
              <a:rPr lang="es-ES_tradnl" sz="1600" b="1">
                <a:solidFill>
                  <a:schemeClr val="tx2"/>
                </a:solidFill>
                <a:latin typeface="Tahoma" pitchFamily="34" charset="0"/>
              </a:rPr>
              <a:t>OBTENER Y DAR</a:t>
            </a:r>
          </a:p>
          <a:p>
            <a:pPr algn="ctr"/>
            <a:r>
              <a:rPr lang="es-ES_tradnl" sz="1600" b="1">
                <a:solidFill>
                  <a:schemeClr val="tx2"/>
                </a:solidFill>
                <a:latin typeface="Tahoma" pitchFamily="34" charset="0"/>
              </a:rPr>
              <a:t>INFORMACIÓN</a:t>
            </a:r>
          </a:p>
        </p:txBody>
      </p:sp>
      <p:sp>
        <p:nvSpPr>
          <p:cNvPr id="12318" name="Rectangle 30"/>
          <p:cNvSpPr>
            <a:spLocks noChangeArrowheads="1"/>
          </p:cNvSpPr>
          <p:nvPr/>
        </p:nvSpPr>
        <p:spPr bwMode="auto">
          <a:xfrm>
            <a:off x="3851275" y="3860800"/>
            <a:ext cx="1296988" cy="863600"/>
          </a:xfrm>
          <a:prstGeom prst="rect">
            <a:avLst/>
          </a:prstGeom>
          <a:solidFill>
            <a:schemeClr val="bg1"/>
          </a:solidFill>
          <a:ln w="9525">
            <a:solidFill>
              <a:schemeClr val="tx1"/>
            </a:solidFill>
            <a:miter lim="800000"/>
            <a:headEnd/>
            <a:tailEnd/>
          </a:ln>
          <a:effectLst/>
        </p:spPr>
        <p:txBody>
          <a:bodyPr wrap="none" anchor="ctr"/>
          <a:lstStyle/>
          <a:p>
            <a:pPr algn="ctr"/>
            <a:r>
              <a:rPr lang="es-ES_tradnl" sz="1600" b="1">
                <a:solidFill>
                  <a:schemeClr val="tx2"/>
                </a:solidFill>
                <a:latin typeface="Tahoma" pitchFamily="34" charset="0"/>
              </a:rPr>
              <a:t>APRENDER</a:t>
            </a:r>
          </a:p>
        </p:txBody>
      </p:sp>
      <p:sp>
        <p:nvSpPr>
          <p:cNvPr id="12319" name="Rectangle 31"/>
          <p:cNvSpPr>
            <a:spLocks noChangeArrowheads="1"/>
          </p:cNvSpPr>
          <p:nvPr/>
        </p:nvSpPr>
        <p:spPr bwMode="auto">
          <a:xfrm>
            <a:off x="3348038" y="5157788"/>
            <a:ext cx="2232025" cy="1079500"/>
          </a:xfrm>
          <a:prstGeom prst="rect">
            <a:avLst/>
          </a:prstGeom>
          <a:solidFill>
            <a:schemeClr val="bg1"/>
          </a:solidFill>
          <a:ln w="9525">
            <a:solidFill>
              <a:schemeClr val="tx1"/>
            </a:solidFill>
            <a:miter lim="800000"/>
            <a:headEnd/>
            <a:tailEnd/>
          </a:ln>
          <a:effectLst/>
        </p:spPr>
        <p:txBody>
          <a:bodyPr wrap="none" anchor="ctr"/>
          <a:lstStyle/>
          <a:p>
            <a:pPr algn="ctr"/>
            <a:r>
              <a:rPr lang="es-ES_tradnl" sz="1500" b="1">
                <a:solidFill>
                  <a:schemeClr val="tx2"/>
                </a:solidFill>
                <a:latin typeface="Tahoma" pitchFamily="34" charset="0"/>
              </a:rPr>
              <a:t>DESARROLLAR</a:t>
            </a:r>
          </a:p>
          <a:p>
            <a:pPr algn="ctr"/>
            <a:r>
              <a:rPr lang="es-ES_tradnl" sz="1500" b="1">
                <a:solidFill>
                  <a:schemeClr val="tx2"/>
                </a:solidFill>
                <a:latin typeface="Tahoma" pitchFamily="34" charset="0"/>
              </a:rPr>
              <a:t>LA CREATIVIDAD</a:t>
            </a:r>
          </a:p>
          <a:p>
            <a:pPr algn="ctr"/>
            <a:r>
              <a:rPr lang="es-ES_tradnl" sz="1500" b="1">
                <a:solidFill>
                  <a:schemeClr val="tx2"/>
                </a:solidFill>
                <a:latin typeface="Tahoma" pitchFamily="34" charset="0"/>
              </a:rPr>
              <a:t>LA IMAGINACIÓN</a:t>
            </a:r>
          </a:p>
          <a:p>
            <a:pPr algn="ctr"/>
            <a:r>
              <a:rPr lang="es-ES_tradnl" sz="1500" b="1">
                <a:solidFill>
                  <a:schemeClr val="tx2"/>
                </a:solidFill>
                <a:latin typeface="Tahoma" pitchFamily="34" charset="0"/>
              </a:rPr>
              <a:t>LA REFLEXIÓN</a:t>
            </a:r>
          </a:p>
        </p:txBody>
      </p:sp>
      <p:sp>
        <p:nvSpPr>
          <p:cNvPr id="12320" name="Rectangle 32"/>
          <p:cNvSpPr>
            <a:spLocks noChangeArrowheads="1"/>
          </p:cNvSpPr>
          <p:nvPr/>
        </p:nvSpPr>
        <p:spPr bwMode="auto">
          <a:xfrm>
            <a:off x="6732588" y="4365625"/>
            <a:ext cx="1943100" cy="914400"/>
          </a:xfrm>
          <a:prstGeom prst="rect">
            <a:avLst/>
          </a:prstGeom>
          <a:solidFill>
            <a:schemeClr val="bg1"/>
          </a:solidFill>
          <a:ln w="9525">
            <a:solidFill>
              <a:schemeClr val="tx1"/>
            </a:solidFill>
            <a:miter lim="800000"/>
            <a:headEnd/>
            <a:tailEnd/>
          </a:ln>
          <a:effectLst/>
        </p:spPr>
        <p:txBody>
          <a:bodyPr wrap="none" anchor="ctr"/>
          <a:lstStyle/>
          <a:p>
            <a:pPr algn="ctr"/>
            <a:r>
              <a:rPr lang="es-ES_tradnl" sz="1600" b="1">
                <a:solidFill>
                  <a:schemeClr val="tx2"/>
                </a:solidFill>
                <a:latin typeface="Tahoma" pitchFamily="34" charset="0"/>
              </a:rPr>
              <a:t>ORGANIZA EL </a:t>
            </a:r>
          </a:p>
          <a:p>
            <a:pPr algn="ctr"/>
            <a:r>
              <a:rPr lang="es-ES_tradnl" sz="1600" b="1">
                <a:solidFill>
                  <a:schemeClr val="tx2"/>
                </a:solidFill>
                <a:latin typeface="Tahoma" pitchFamily="34" charset="0"/>
              </a:rPr>
              <a:t>PENSAMIENTO</a:t>
            </a:r>
          </a:p>
        </p:txBody>
      </p:sp>
      <p:sp>
        <p:nvSpPr>
          <p:cNvPr id="12321" name="Line 33"/>
          <p:cNvSpPr>
            <a:spLocks noChangeShapeType="1"/>
          </p:cNvSpPr>
          <p:nvPr/>
        </p:nvSpPr>
        <p:spPr bwMode="auto">
          <a:xfrm>
            <a:off x="4500563" y="3357563"/>
            <a:ext cx="0" cy="504825"/>
          </a:xfrm>
          <a:prstGeom prst="line">
            <a:avLst/>
          </a:prstGeom>
          <a:noFill/>
          <a:ln w="9525">
            <a:solidFill>
              <a:schemeClr val="tx1"/>
            </a:solidFill>
            <a:round/>
            <a:headEnd/>
            <a:tailEnd/>
          </a:ln>
          <a:effectLst/>
        </p:spPr>
        <p:txBody>
          <a:bodyPr/>
          <a:lstStyle/>
          <a:p>
            <a:endParaRPr lang="es-MX"/>
          </a:p>
        </p:txBody>
      </p:sp>
      <p:sp>
        <p:nvSpPr>
          <p:cNvPr id="12322" name="Line 34"/>
          <p:cNvSpPr>
            <a:spLocks noChangeShapeType="1"/>
          </p:cNvSpPr>
          <p:nvPr/>
        </p:nvSpPr>
        <p:spPr bwMode="auto">
          <a:xfrm>
            <a:off x="4500563" y="4724400"/>
            <a:ext cx="0" cy="433388"/>
          </a:xfrm>
          <a:prstGeom prst="line">
            <a:avLst/>
          </a:prstGeom>
          <a:noFill/>
          <a:ln w="9525">
            <a:solidFill>
              <a:schemeClr val="tx1"/>
            </a:solidFill>
            <a:round/>
            <a:headEnd/>
            <a:tailEnd/>
          </a:ln>
          <a:effectLst/>
        </p:spPr>
        <p:txBody>
          <a:bodyPr/>
          <a:lstStyle/>
          <a:p>
            <a:endParaRPr lang="es-MX"/>
          </a:p>
        </p:txBody>
      </p:sp>
      <p:sp>
        <p:nvSpPr>
          <p:cNvPr id="12323" name="Line 35"/>
          <p:cNvSpPr>
            <a:spLocks noChangeShapeType="1"/>
          </p:cNvSpPr>
          <p:nvPr/>
        </p:nvSpPr>
        <p:spPr bwMode="auto">
          <a:xfrm>
            <a:off x="1619250" y="3284538"/>
            <a:ext cx="0" cy="1152525"/>
          </a:xfrm>
          <a:prstGeom prst="line">
            <a:avLst/>
          </a:prstGeom>
          <a:noFill/>
          <a:ln w="9525">
            <a:solidFill>
              <a:schemeClr val="tx1"/>
            </a:solidFill>
            <a:round/>
            <a:headEnd/>
            <a:tailEnd/>
          </a:ln>
          <a:effectLst/>
        </p:spPr>
        <p:txBody>
          <a:bodyPr/>
          <a:lstStyle/>
          <a:p>
            <a:endParaRPr lang="es-MX"/>
          </a:p>
        </p:txBody>
      </p:sp>
      <p:sp>
        <p:nvSpPr>
          <p:cNvPr id="12325" name="Line 37"/>
          <p:cNvSpPr>
            <a:spLocks noChangeShapeType="1"/>
          </p:cNvSpPr>
          <p:nvPr/>
        </p:nvSpPr>
        <p:spPr bwMode="auto">
          <a:xfrm>
            <a:off x="7451725" y="3357563"/>
            <a:ext cx="0" cy="1008062"/>
          </a:xfrm>
          <a:prstGeom prst="line">
            <a:avLst/>
          </a:prstGeom>
          <a:noFill/>
          <a:ln w="9525">
            <a:solidFill>
              <a:schemeClr val="tx1"/>
            </a:solidFill>
            <a:round/>
            <a:headEnd/>
            <a:tailEnd/>
          </a:ln>
          <a:effectLst/>
        </p:spPr>
        <p:txBody>
          <a:bodyPr/>
          <a:lstStyle/>
          <a:p>
            <a:endParaRPr lang="es-MX"/>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2 Marcador de fecha"/>
          <p:cNvSpPr>
            <a:spLocks noGrp="1"/>
          </p:cNvSpPr>
          <p:nvPr>
            <p:ph type="dt" sz="half" idx="10"/>
          </p:nvPr>
        </p:nvSpPr>
        <p:spPr/>
        <p:txBody>
          <a:bodyPr/>
          <a:lstStyle/>
          <a:p>
            <a:fld id="{AE8095C5-F0A8-4AC0-8293-C262F19C3AD0}" type="datetime1">
              <a:rPr lang="es-ES_tradnl"/>
              <a:pPr/>
              <a:t>21/03/2013</a:t>
            </a:fld>
            <a:endParaRPr lang="es-ES_tradnl"/>
          </a:p>
        </p:txBody>
      </p:sp>
      <p:sp>
        <p:nvSpPr>
          <p:cNvPr id="10" name="3 Marcador de pie de página"/>
          <p:cNvSpPr>
            <a:spLocks noGrp="1"/>
          </p:cNvSpPr>
          <p:nvPr>
            <p:ph type="ftr" sz="quarter" idx="11"/>
          </p:nvPr>
        </p:nvSpPr>
        <p:spPr/>
        <p:txBody>
          <a:bodyPr/>
          <a:lstStyle/>
          <a:p>
            <a:r>
              <a:rPr lang="es-ES_tradnl"/>
              <a:t>ATP. Lic. Lilia Gabriela Velàzquez Guevara.</a:t>
            </a:r>
          </a:p>
        </p:txBody>
      </p:sp>
      <p:sp>
        <p:nvSpPr>
          <p:cNvPr id="11" name="4 Marcador de número de diapositiva"/>
          <p:cNvSpPr>
            <a:spLocks noGrp="1"/>
          </p:cNvSpPr>
          <p:nvPr>
            <p:ph type="sldNum" sz="quarter" idx="12"/>
          </p:nvPr>
        </p:nvSpPr>
        <p:spPr/>
        <p:txBody>
          <a:bodyPr/>
          <a:lstStyle/>
          <a:p>
            <a:fld id="{FA6B89CD-EC8A-46FE-8296-123A608298DC}" type="slidenum">
              <a:rPr lang="es-ES_tradnl"/>
              <a:pPr/>
              <a:t>5</a:t>
            </a:fld>
            <a:endParaRPr lang="es-ES_tradnl"/>
          </a:p>
        </p:txBody>
      </p:sp>
      <p:sp>
        <p:nvSpPr>
          <p:cNvPr id="13327" name="Oval 15"/>
          <p:cNvSpPr>
            <a:spLocks noChangeArrowheads="1"/>
          </p:cNvSpPr>
          <p:nvPr/>
        </p:nvSpPr>
        <p:spPr bwMode="auto">
          <a:xfrm>
            <a:off x="395288" y="836613"/>
            <a:ext cx="1944687" cy="1131887"/>
          </a:xfrm>
          <a:prstGeom prst="ellipse">
            <a:avLst/>
          </a:prstGeom>
          <a:solidFill>
            <a:schemeClr val="bg1"/>
          </a:solidFill>
          <a:ln w="9525">
            <a:solidFill>
              <a:schemeClr val="tx1"/>
            </a:solidFill>
            <a:round/>
            <a:headEnd/>
            <a:tailEnd/>
          </a:ln>
          <a:effectLst/>
        </p:spPr>
        <p:txBody>
          <a:bodyPr wrap="none" anchor="ctr"/>
          <a:lstStyle/>
          <a:p>
            <a:pPr algn="ctr"/>
            <a:r>
              <a:rPr lang="es-ES_tradnl" b="1">
                <a:solidFill>
                  <a:schemeClr val="tx2"/>
                </a:solidFill>
                <a:latin typeface="Tahoma" pitchFamily="34" charset="0"/>
              </a:rPr>
              <a:t>En el hogar </a:t>
            </a:r>
          </a:p>
        </p:txBody>
      </p:sp>
      <p:sp>
        <p:nvSpPr>
          <p:cNvPr id="13330" name="Oval 18"/>
          <p:cNvSpPr>
            <a:spLocks noChangeArrowheads="1"/>
          </p:cNvSpPr>
          <p:nvPr/>
        </p:nvSpPr>
        <p:spPr bwMode="auto">
          <a:xfrm>
            <a:off x="468313" y="2852738"/>
            <a:ext cx="1944687" cy="1131887"/>
          </a:xfrm>
          <a:prstGeom prst="ellipse">
            <a:avLst/>
          </a:prstGeom>
          <a:solidFill>
            <a:schemeClr val="bg1"/>
          </a:solidFill>
          <a:ln w="9525">
            <a:solidFill>
              <a:schemeClr val="tx1"/>
            </a:solidFill>
            <a:round/>
            <a:headEnd/>
            <a:tailEnd/>
          </a:ln>
          <a:effectLst/>
        </p:spPr>
        <p:txBody>
          <a:bodyPr wrap="none" anchor="ctr"/>
          <a:lstStyle/>
          <a:p>
            <a:pPr algn="ctr"/>
            <a:r>
              <a:rPr lang="es-ES_tradnl" b="1">
                <a:solidFill>
                  <a:schemeClr val="tx2"/>
                </a:solidFill>
                <a:latin typeface="Tahoma" pitchFamily="34" charset="0"/>
              </a:rPr>
              <a:t>En la escuela</a:t>
            </a:r>
          </a:p>
        </p:txBody>
      </p:sp>
      <p:sp>
        <p:nvSpPr>
          <p:cNvPr id="13331" name="Oval 19"/>
          <p:cNvSpPr>
            <a:spLocks noChangeArrowheads="1"/>
          </p:cNvSpPr>
          <p:nvPr/>
        </p:nvSpPr>
        <p:spPr bwMode="auto">
          <a:xfrm>
            <a:off x="395288" y="4868863"/>
            <a:ext cx="1944687" cy="1131887"/>
          </a:xfrm>
          <a:prstGeom prst="ellipse">
            <a:avLst/>
          </a:prstGeom>
          <a:solidFill>
            <a:schemeClr val="bg1"/>
          </a:solidFill>
          <a:ln w="9525">
            <a:solidFill>
              <a:schemeClr val="tx1"/>
            </a:solidFill>
            <a:round/>
            <a:headEnd/>
            <a:tailEnd/>
          </a:ln>
          <a:effectLst/>
        </p:spPr>
        <p:txBody>
          <a:bodyPr wrap="none" anchor="ctr"/>
          <a:lstStyle/>
          <a:p>
            <a:pPr algn="ctr"/>
            <a:r>
              <a:rPr lang="es-ES_tradnl" b="1">
                <a:solidFill>
                  <a:schemeClr val="tx2"/>
                </a:solidFill>
                <a:latin typeface="Tahoma" pitchFamily="34" charset="0"/>
              </a:rPr>
              <a:t>Desde el PEP. 04</a:t>
            </a:r>
          </a:p>
        </p:txBody>
      </p:sp>
      <p:sp>
        <p:nvSpPr>
          <p:cNvPr id="13333" name="Line 21"/>
          <p:cNvSpPr>
            <a:spLocks noChangeShapeType="1"/>
          </p:cNvSpPr>
          <p:nvPr/>
        </p:nvSpPr>
        <p:spPr bwMode="auto">
          <a:xfrm flipH="1" flipV="1">
            <a:off x="2771775" y="1773238"/>
            <a:ext cx="2087563" cy="1296987"/>
          </a:xfrm>
          <a:prstGeom prst="line">
            <a:avLst/>
          </a:prstGeom>
          <a:noFill/>
          <a:ln w="9525">
            <a:solidFill>
              <a:schemeClr val="tx1"/>
            </a:solidFill>
            <a:round/>
            <a:headEnd/>
            <a:tailEnd type="triangle" w="med" len="med"/>
          </a:ln>
          <a:effectLst/>
        </p:spPr>
        <p:txBody>
          <a:bodyPr/>
          <a:lstStyle/>
          <a:p>
            <a:endParaRPr lang="es-MX"/>
          </a:p>
        </p:txBody>
      </p:sp>
      <p:sp>
        <p:nvSpPr>
          <p:cNvPr id="13334" name="Line 22"/>
          <p:cNvSpPr>
            <a:spLocks noChangeShapeType="1"/>
          </p:cNvSpPr>
          <p:nvPr/>
        </p:nvSpPr>
        <p:spPr bwMode="auto">
          <a:xfrm flipH="1">
            <a:off x="2843213" y="3429000"/>
            <a:ext cx="1873250" cy="0"/>
          </a:xfrm>
          <a:prstGeom prst="line">
            <a:avLst/>
          </a:prstGeom>
          <a:noFill/>
          <a:ln w="9525">
            <a:solidFill>
              <a:schemeClr val="tx1"/>
            </a:solidFill>
            <a:round/>
            <a:headEnd/>
            <a:tailEnd type="triangle" w="med" len="med"/>
          </a:ln>
          <a:effectLst/>
        </p:spPr>
        <p:txBody>
          <a:bodyPr/>
          <a:lstStyle/>
          <a:p>
            <a:endParaRPr lang="es-MX"/>
          </a:p>
        </p:txBody>
      </p:sp>
      <p:sp>
        <p:nvSpPr>
          <p:cNvPr id="13337" name="Line 25"/>
          <p:cNvSpPr>
            <a:spLocks noChangeShapeType="1"/>
          </p:cNvSpPr>
          <p:nvPr/>
        </p:nvSpPr>
        <p:spPr bwMode="auto">
          <a:xfrm flipH="1">
            <a:off x="3059113" y="3933825"/>
            <a:ext cx="2160587" cy="1152525"/>
          </a:xfrm>
          <a:prstGeom prst="line">
            <a:avLst/>
          </a:prstGeom>
          <a:noFill/>
          <a:ln w="9525">
            <a:solidFill>
              <a:schemeClr val="tx1"/>
            </a:solidFill>
            <a:round/>
            <a:headEnd/>
            <a:tailEnd type="triangle" w="med" len="med"/>
          </a:ln>
          <a:effectLst/>
        </p:spPr>
        <p:txBody>
          <a:bodyPr/>
          <a:lstStyle/>
          <a:p>
            <a:endParaRPr lang="es-MX"/>
          </a:p>
        </p:txBody>
      </p:sp>
      <p:sp>
        <p:nvSpPr>
          <p:cNvPr id="13338" name="Oval 26"/>
          <p:cNvSpPr>
            <a:spLocks noChangeArrowheads="1"/>
          </p:cNvSpPr>
          <p:nvPr/>
        </p:nvSpPr>
        <p:spPr bwMode="auto">
          <a:xfrm>
            <a:off x="4716463" y="2708275"/>
            <a:ext cx="2736850" cy="1366838"/>
          </a:xfrm>
          <a:prstGeom prst="ellipse">
            <a:avLst/>
          </a:prstGeom>
          <a:solidFill>
            <a:schemeClr val="bg1"/>
          </a:solidFill>
          <a:ln w="9525">
            <a:solidFill>
              <a:schemeClr val="tx1"/>
            </a:solidFill>
            <a:round/>
            <a:headEnd/>
            <a:tailEnd/>
          </a:ln>
          <a:effectLst/>
        </p:spPr>
        <p:txBody>
          <a:bodyPr wrap="none" anchor="ctr"/>
          <a:lstStyle/>
          <a:p>
            <a:pPr algn="ctr"/>
            <a:r>
              <a:rPr lang="es-ES_tradnl" b="1">
                <a:solidFill>
                  <a:schemeClr val="tx2"/>
                </a:solidFill>
                <a:latin typeface="Tahoma" pitchFamily="34" charset="0"/>
              </a:rPr>
              <a:t>El Lenguaje Oral</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57D6FE15-CD9F-46FF-9ACB-82730D4D03BD}" type="datetime1">
              <a:rPr lang="es-ES_tradnl"/>
              <a:pPr/>
              <a:t>21/03/2013</a:t>
            </a:fld>
            <a:endParaRPr lang="es-ES_tradnl"/>
          </a:p>
        </p:txBody>
      </p:sp>
      <p:sp>
        <p:nvSpPr>
          <p:cNvPr id="5" name="4 Marcador de pie de página"/>
          <p:cNvSpPr>
            <a:spLocks noGrp="1"/>
          </p:cNvSpPr>
          <p:nvPr>
            <p:ph type="ftr" sz="quarter" idx="11"/>
          </p:nvPr>
        </p:nvSpPr>
        <p:spPr/>
        <p:txBody>
          <a:bodyPr/>
          <a:lstStyle/>
          <a:p>
            <a:r>
              <a:rPr lang="es-ES_tradnl"/>
              <a:t>ATP. Lic. Lilia Gabriela Velàzquez Guevara.</a:t>
            </a:r>
          </a:p>
        </p:txBody>
      </p:sp>
      <p:sp>
        <p:nvSpPr>
          <p:cNvPr id="6" name="5 Marcador de número de diapositiva"/>
          <p:cNvSpPr>
            <a:spLocks noGrp="1"/>
          </p:cNvSpPr>
          <p:nvPr>
            <p:ph type="sldNum" sz="quarter" idx="12"/>
          </p:nvPr>
        </p:nvSpPr>
        <p:spPr/>
        <p:txBody>
          <a:bodyPr/>
          <a:lstStyle/>
          <a:p>
            <a:fld id="{CDA0B0F9-4F10-4F92-B557-D2603699482A}" type="slidenum">
              <a:rPr lang="es-ES_tradnl"/>
              <a:pPr/>
              <a:t>6</a:t>
            </a:fld>
            <a:endParaRPr lang="es-ES_tradnl"/>
          </a:p>
        </p:txBody>
      </p:sp>
      <p:sp>
        <p:nvSpPr>
          <p:cNvPr id="14338" name="Rectangle 2"/>
          <p:cNvSpPr>
            <a:spLocks noGrp="1" noChangeArrowheads="1"/>
          </p:cNvSpPr>
          <p:nvPr>
            <p:ph type="title"/>
          </p:nvPr>
        </p:nvSpPr>
        <p:spPr>
          <a:xfrm>
            <a:off x="457200" y="277813"/>
            <a:ext cx="8229600" cy="703262"/>
          </a:xfrm>
        </p:spPr>
        <p:txBody>
          <a:bodyPr/>
          <a:lstStyle/>
          <a:p>
            <a:r>
              <a:rPr lang="es-ES_tradnl" sz="2800"/>
              <a:t>EN EL HOGAR</a:t>
            </a:r>
          </a:p>
        </p:txBody>
      </p:sp>
      <p:sp>
        <p:nvSpPr>
          <p:cNvPr id="14339" name="Rectangle 3"/>
          <p:cNvSpPr>
            <a:spLocks noGrp="1" noChangeArrowheads="1"/>
          </p:cNvSpPr>
          <p:nvPr>
            <p:ph type="body" idx="1"/>
          </p:nvPr>
        </p:nvSpPr>
        <p:spPr/>
        <p:txBody>
          <a:bodyPr/>
          <a:lstStyle/>
          <a:p>
            <a:pPr>
              <a:buFontTx/>
              <a:buChar char="-"/>
            </a:pPr>
            <a:r>
              <a:rPr lang="es-ES_tradnl" sz="2000"/>
              <a:t>Los padres poseen grandes expectativas en torno a la adquisición del lenguaje oral de sus hijos.</a:t>
            </a:r>
          </a:p>
          <a:p>
            <a:pPr>
              <a:buFontTx/>
              <a:buChar char="-"/>
            </a:pPr>
            <a:endParaRPr lang="es-ES_tradnl" sz="2000"/>
          </a:p>
          <a:p>
            <a:pPr>
              <a:buFontTx/>
              <a:buChar char="-"/>
            </a:pPr>
            <a:r>
              <a:rPr lang="es-ES_tradnl" sz="2000"/>
              <a:t>Los niños aprenden de manera total.</a:t>
            </a:r>
          </a:p>
          <a:p>
            <a:pPr>
              <a:buFontTx/>
              <a:buChar char="-"/>
            </a:pPr>
            <a:endParaRPr lang="es-ES_tradnl" sz="2000"/>
          </a:p>
          <a:p>
            <a:pPr>
              <a:buFontTx/>
              <a:buChar char="-"/>
            </a:pPr>
            <a:r>
              <a:rPr lang="es-ES_tradnl" sz="2000"/>
              <a:t>No se realizan sesiones programadas de habla, gramática, lingüística.</a:t>
            </a:r>
          </a:p>
          <a:p>
            <a:pPr>
              <a:buFontTx/>
              <a:buChar char="-"/>
            </a:pPr>
            <a:endParaRPr lang="es-ES_tradnl" sz="2000"/>
          </a:p>
          <a:p>
            <a:pPr>
              <a:buFontTx/>
              <a:buChar char="-"/>
            </a:pPr>
            <a:r>
              <a:rPr lang="es-ES_tradnl" sz="2000"/>
              <a:t>No existe presión para el aprendizaje.</a:t>
            </a:r>
          </a:p>
          <a:p>
            <a:pPr>
              <a:buFontTx/>
              <a:buChar char="-"/>
            </a:pPr>
            <a:endParaRPr lang="es-ES_tradnl" sz="2000"/>
          </a:p>
          <a:p>
            <a:pPr>
              <a:buFontTx/>
              <a:buChar char="-"/>
            </a:pPr>
            <a:r>
              <a:rPr lang="es-ES_tradnl" sz="2000"/>
              <a:t>Las condiciones para el aprendizaje del habla se dan de manera natural.</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07E9BD00-9778-48ED-A22A-972A7C9AE6C9}" type="datetime1">
              <a:rPr lang="es-ES_tradnl"/>
              <a:pPr/>
              <a:t>21/03/2013</a:t>
            </a:fld>
            <a:endParaRPr lang="es-ES_tradnl"/>
          </a:p>
        </p:txBody>
      </p:sp>
      <p:sp>
        <p:nvSpPr>
          <p:cNvPr id="5" name="4 Marcador de pie de página"/>
          <p:cNvSpPr>
            <a:spLocks noGrp="1"/>
          </p:cNvSpPr>
          <p:nvPr>
            <p:ph type="ftr" sz="quarter" idx="11"/>
          </p:nvPr>
        </p:nvSpPr>
        <p:spPr/>
        <p:txBody>
          <a:bodyPr/>
          <a:lstStyle/>
          <a:p>
            <a:r>
              <a:rPr lang="es-ES_tradnl"/>
              <a:t>ATP. Lic. Lilia Gabriela Velàzquez Guevara.</a:t>
            </a:r>
          </a:p>
        </p:txBody>
      </p:sp>
      <p:sp>
        <p:nvSpPr>
          <p:cNvPr id="6" name="5 Marcador de número de diapositiva"/>
          <p:cNvSpPr>
            <a:spLocks noGrp="1"/>
          </p:cNvSpPr>
          <p:nvPr>
            <p:ph type="sldNum" sz="quarter" idx="12"/>
          </p:nvPr>
        </p:nvSpPr>
        <p:spPr/>
        <p:txBody>
          <a:bodyPr/>
          <a:lstStyle/>
          <a:p>
            <a:fld id="{3D21A720-7360-4C46-97D8-1CF919BCA62F}" type="slidenum">
              <a:rPr lang="es-ES_tradnl"/>
              <a:pPr/>
              <a:t>7</a:t>
            </a:fld>
            <a:endParaRPr lang="es-ES_tradnl"/>
          </a:p>
        </p:txBody>
      </p:sp>
      <p:sp>
        <p:nvSpPr>
          <p:cNvPr id="131074" name="Rectangle 2"/>
          <p:cNvSpPr>
            <a:spLocks noGrp="1" noChangeArrowheads="1"/>
          </p:cNvSpPr>
          <p:nvPr>
            <p:ph type="title"/>
          </p:nvPr>
        </p:nvSpPr>
        <p:spPr>
          <a:xfrm>
            <a:off x="457200" y="277813"/>
            <a:ext cx="8229600" cy="630237"/>
          </a:xfrm>
        </p:spPr>
        <p:txBody>
          <a:bodyPr/>
          <a:lstStyle/>
          <a:p>
            <a:r>
              <a:rPr lang="es-ES_tradnl" sz="2800"/>
              <a:t>EN LA ESCUELA</a:t>
            </a:r>
          </a:p>
        </p:txBody>
      </p:sp>
      <p:sp>
        <p:nvSpPr>
          <p:cNvPr id="131075" name="Rectangle 3"/>
          <p:cNvSpPr>
            <a:spLocks noGrp="1" noChangeArrowheads="1"/>
          </p:cNvSpPr>
          <p:nvPr>
            <p:ph type="body" idx="1"/>
          </p:nvPr>
        </p:nvSpPr>
        <p:spPr>
          <a:xfrm>
            <a:off x="457200" y="1268413"/>
            <a:ext cx="8229600" cy="4862512"/>
          </a:xfrm>
        </p:spPr>
        <p:txBody>
          <a:bodyPr/>
          <a:lstStyle/>
          <a:p>
            <a:pPr>
              <a:buFontTx/>
              <a:buChar char="-"/>
            </a:pPr>
            <a:r>
              <a:rPr lang="es-ES_tradnl" sz="2000"/>
              <a:t>Las oportunidades del habla de los niños disminuyen.</a:t>
            </a:r>
          </a:p>
          <a:p>
            <a:pPr>
              <a:buFontTx/>
              <a:buChar char="-"/>
            </a:pPr>
            <a:endParaRPr lang="es-ES_tradnl" sz="2000"/>
          </a:p>
          <a:p>
            <a:pPr>
              <a:buFontTx/>
              <a:buChar char="-"/>
            </a:pPr>
            <a:r>
              <a:rPr lang="es-ES_tradnl" sz="2000"/>
              <a:t>Las expectativas de las maestras en torno a la oralidad cambian.</a:t>
            </a:r>
          </a:p>
          <a:p>
            <a:pPr>
              <a:buFontTx/>
              <a:buChar char="-"/>
            </a:pPr>
            <a:endParaRPr lang="es-ES_tradnl" sz="2000"/>
          </a:p>
          <a:p>
            <a:pPr>
              <a:buFontTx/>
              <a:buChar char="-"/>
            </a:pPr>
            <a:r>
              <a:rPr lang="es-ES_tradnl" sz="2000"/>
              <a:t>Se habla poco y no siempre existen oportunidades de intercambio.</a:t>
            </a:r>
          </a:p>
          <a:p>
            <a:pPr>
              <a:buFontTx/>
              <a:buChar char="-"/>
            </a:pPr>
            <a:endParaRPr lang="es-ES_tradnl" sz="2000"/>
          </a:p>
          <a:p>
            <a:pPr>
              <a:buFontTx/>
              <a:buChar char="-"/>
            </a:pPr>
            <a:r>
              <a:rPr lang="es-ES_tradnl" sz="2000"/>
              <a:t>Lo que se habla no siempre resulta interesante para los niños.</a:t>
            </a:r>
          </a:p>
          <a:p>
            <a:pPr>
              <a:buFontTx/>
              <a:buChar char="-"/>
            </a:pPr>
            <a:endParaRPr lang="es-ES_tradnl" sz="2000"/>
          </a:p>
          <a:p>
            <a:pPr>
              <a:buFontTx/>
              <a:buChar char="-"/>
            </a:pPr>
            <a:r>
              <a:rPr lang="es-ES_tradnl" sz="2000"/>
              <a:t>El lenguaje oral sirve para describir y no para pensar.</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16F00A1C-F3AB-4C4E-8157-8D857FD1341A}" type="datetime1">
              <a:rPr lang="es-ES_tradnl"/>
              <a:pPr/>
              <a:t>21/03/2013</a:t>
            </a:fld>
            <a:endParaRPr lang="es-ES_tradnl"/>
          </a:p>
        </p:txBody>
      </p:sp>
      <p:sp>
        <p:nvSpPr>
          <p:cNvPr id="5" name="4 Marcador de pie de página"/>
          <p:cNvSpPr>
            <a:spLocks noGrp="1"/>
          </p:cNvSpPr>
          <p:nvPr>
            <p:ph type="ftr" sz="quarter" idx="11"/>
          </p:nvPr>
        </p:nvSpPr>
        <p:spPr/>
        <p:txBody>
          <a:bodyPr/>
          <a:lstStyle/>
          <a:p>
            <a:r>
              <a:rPr lang="es-ES_tradnl"/>
              <a:t>ATP. Lic. Lilia Gabriela Velàzquez Guevara.</a:t>
            </a:r>
          </a:p>
        </p:txBody>
      </p:sp>
      <p:sp>
        <p:nvSpPr>
          <p:cNvPr id="6" name="5 Marcador de número de diapositiva"/>
          <p:cNvSpPr>
            <a:spLocks noGrp="1"/>
          </p:cNvSpPr>
          <p:nvPr>
            <p:ph type="sldNum" sz="quarter" idx="12"/>
          </p:nvPr>
        </p:nvSpPr>
        <p:spPr/>
        <p:txBody>
          <a:bodyPr/>
          <a:lstStyle/>
          <a:p>
            <a:fld id="{13559829-3F65-4B2D-B500-6546CB8429A2}" type="slidenum">
              <a:rPr lang="es-ES_tradnl"/>
              <a:pPr/>
              <a:t>8</a:t>
            </a:fld>
            <a:endParaRPr lang="es-ES_tradnl"/>
          </a:p>
        </p:txBody>
      </p:sp>
      <p:sp>
        <p:nvSpPr>
          <p:cNvPr id="132098" name="Rectangle 2"/>
          <p:cNvSpPr>
            <a:spLocks noGrp="1" noChangeArrowheads="1"/>
          </p:cNvSpPr>
          <p:nvPr>
            <p:ph type="title"/>
          </p:nvPr>
        </p:nvSpPr>
        <p:spPr/>
        <p:txBody>
          <a:bodyPr/>
          <a:lstStyle/>
          <a:p>
            <a:r>
              <a:rPr lang="es-ES_tradnl" sz="2800"/>
              <a:t>EL LENGUAJE ORAL DESDE LA PERSPECTIVA DEL PEP. 2004      </a:t>
            </a:r>
          </a:p>
        </p:txBody>
      </p:sp>
      <p:sp>
        <p:nvSpPr>
          <p:cNvPr id="132099" name="Rectangle 3"/>
          <p:cNvSpPr>
            <a:spLocks noGrp="1" noChangeArrowheads="1"/>
          </p:cNvSpPr>
          <p:nvPr>
            <p:ph type="body" idx="1"/>
          </p:nvPr>
        </p:nvSpPr>
        <p:spPr/>
        <p:txBody>
          <a:bodyPr/>
          <a:lstStyle/>
          <a:p>
            <a:pPr>
              <a:buFontTx/>
              <a:buChar char="-"/>
            </a:pPr>
            <a:r>
              <a:rPr lang="es-ES_tradnl" sz="2000"/>
              <a:t>Se reconoce que cuando los niños llegan a la escuela ya poseen una competencia comunicativa (hablan), conocen su lengua materna y poseen los suficientes patrones gramaticales.</a:t>
            </a:r>
          </a:p>
          <a:p>
            <a:pPr>
              <a:buFontTx/>
              <a:buNone/>
            </a:pPr>
            <a:endParaRPr lang="es-ES_tradnl" sz="2000"/>
          </a:p>
          <a:p>
            <a:pPr>
              <a:buFontTx/>
              <a:buChar char="-"/>
            </a:pPr>
            <a:r>
              <a:rPr lang="es-ES_tradnl" sz="2000"/>
              <a:t>La ampliación del habla y la identificación de las funciones y características del  lenguaje dependen de que los niños se enfrenten a experiencias enriquecedoras.</a:t>
            </a:r>
          </a:p>
          <a:p>
            <a:pPr>
              <a:buFontTx/>
              <a:buNone/>
            </a:pPr>
            <a:endParaRPr lang="es-ES_tradnl" sz="20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fecha"/>
          <p:cNvSpPr>
            <a:spLocks noGrp="1"/>
          </p:cNvSpPr>
          <p:nvPr>
            <p:ph type="dt" sz="half" idx="10"/>
          </p:nvPr>
        </p:nvSpPr>
        <p:spPr/>
        <p:txBody>
          <a:bodyPr/>
          <a:lstStyle/>
          <a:p>
            <a:fld id="{F92E9689-274E-4BB1-BEE2-B5A0B1E40B69}" type="datetime1">
              <a:rPr lang="es-ES_tradnl"/>
              <a:pPr/>
              <a:t>21/03/2013</a:t>
            </a:fld>
            <a:endParaRPr lang="es-ES_tradnl"/>
          </a:p>
        </p:txBody>
      </p:sp>
      <p:sp>
        <p:nvSpPr>
          <p:cNvPr id="5" name="4 Marcador de pie de página"/>
          <p:cNvSpPr>
            <a:spLocks noGrp="1"/>
          </p:cNvSpPr>
          <p:nvPr>
            <p:ph type="ftr" sz="quarter" idx="11"/>
          </p:nvPr>
        </p:nvSpPr>
        <p:spPr/>
        <p:txBody>
          <a:bodyPr/>
          <a:lstStyle/>
          <a:p>
            <a:r>
              <a:rPr lang="es-ES_tradnl"/>
              <a:t>ATP. Lic. Lilia Gabriela Velàzquez Guevara.</a:t>
            </a:r>
          </a:p>
        </p:txBody>
      </p:sp>
      <p:sp>
        <p:nvSpPr>
          <p:cNvPr id="6" name="5 Marcador de número de diapositiva"/>
          <p:cNvSpPr>
            <a:spLocks noGrp="1"/>
          </p:cNvSpPr>
          <p:nvPr>
            <p:ph type="sldNum" sz="quarter" idx="12"/>
          </p:nvPr>
        </p:nvSpPr>
        <p:spPr/>
        <p:txBody>
          <a:bodyPr/>
          <a:lstStyle/>
          <a:p>
            <a:fld id="{CF2FF641-249E-4699-84F8-231EB2E76A44}" type="slidenum">
              <a:rPr lang="es-ES_tradnl"/>
              <a:pPr/>
              <a:t>9</a:t>
            </a:fld>
            <a:endParaRPr lang="es-ES_tradnl"/>
          </a:p>
        </p:txBody>
      </p:sp>
      <p:sp>
        <p:nvSpPr>
          <p:cNvPr id="139266" name="Rectangle 2"/>
          <p:cNvSpPr>
            <a:spLocks noGrp="1" noChangeArrowheads="1"/>
          </p:cNvSpPr>
          <p:nvPr>
            <p:ph type="title"/>
          </p:nvPr>
        </p:nvSpPr>
        <p:spPr>
          <a:xfrm>
            <a:off x="457200" y="277813"/>
            <a:ext cx="8229600" cy="919162"/>
          </a:xfrm>
        </p:spPr>
        <p:txBody>
          <a:bodyPr/>
          <a:lstStyle/>
          <a:p>
            <a:r>
              <a:rPr lang="es-ES_tradnl" sz="2800"/>
              <a:t>LENGUAJE ESCRITO</a:t>
            </a:r>
          </a:p>
        </p:txBody>
      </p:sp>
      <p:sp>
        <p:nvSpPr>
          <p:cNvPr id="139267" name="Rectangle 3"/>
          <p:cNvSpPr>
            <a:spLocks noGrp="1" noChangeArrowheads="1"/>
          </p:cNvSpPr>
          <p:nvPr>
            <p:ph type="body" idx="1"/>
          </p:nvPr>
        </p:nvSpPr>
        <p:spPr>
          <a:xfrm>
            <a:off x="457200" y="1196975"/>
            <a:ext cx="8229600" cy="5400675"/>
          </a:xfrm>
        </p:spPr>
        <p:txBody>
          <a:bodyPr/>
          <a:lstStyle/>
          <a:p>
            <a:pPr algn="ctr">
              <a:buFont typeface="Wingdings" pitchFamily="2" charset="2"/>
              <a:buNone/>
            </a:pPr>
            <a:r>
              <a:rPr lang="es-ES_tradnl" sz="2000"/>
              <a:t> LAS CAPACIDADES DE LEER Y ESCRIBIR:</a:t>
            </a:r>
          </a:p>
          <a:p>
            <a:pPr>
              <a:buFontTx/>
              <a:buChar char="-"/>
            </a:pPr>
            <a:r>
              <a:rPr lang="es-ES_tradnl" sz="2000"/>
              <a:t>El lenguaje escrito es consecuencia del lenguaje oral.</a:t>
            </a:r>
          </a:p>
          <a:p>
            <a:pPr>
              <a:buFontTx/>
              <a:buChar char="-"/>
            </a:pPr>
            <a:r>
              <a:rPr lang="es-ES_tradnl" sz="2000"/>
              <a:t>Se fortalece mientras más ocasiones tengan de estar en contacto con portadores de texto y de presenciar actos de lectura y escritura y conocer las funciones específicas de ésta.</a:t>
            </a:r>
          </a:p>
          <a:p>
            <a:pPr>
              <a:buFontTx/>
              <a:buChar char="-"/>
            </a:pPr>
            <a:endParaRPr lang="es-ES_tradnl" sz="2000"/>
          </a:p>
          <a:p>
            <a:pPr>
              <a:buFontTx/>
              <a:buNone/>
            </a:pPr>
            <a:r>
              <a:rPr lang="es-ES_tradnl" sz="2000"/>
              <a:t>    “No hay textos producidos por sujetos que no saben escribir, ni textos mal escritos porque no se ajustan a las normas convencionales de la escritura” Miriam Nemirovsky</a:t>
            </a:r>
          </a:p>
          <a:p>
            <a:pPr>
              <a:buFontTx/>
              <a:buNone/>
            </a:pPr>
            <a:r>
              <a:rPr lang="es-ES_tradnl" sz="2000"/>
              <a:t>    Modulo 1 PEP. 2004 p.209.</a:t>
            </a:r>
          </a:p>
          <a:p>
            <a:pPr>
              <a:buFontTx/>
              <a:buNone/>
            </a:pPr>
            <a:r>
              <a:rPr lang="es-ES_tradnl" sz="2000"/>
              <a:t>    </a:t>
            </a:r>
          </a:p>
          <a:p>
            <a:pPr>
              <a:buFontTx/>
              <a:buNone/>
            </a:pPr>
            <a:r>
              <a:rPr lang="es-ES_tradnl" sz="2000"/>
              <a:t>    “Es el nivel cognitivo el que está involucrado en el lenguaje escrito, lejos de ser la ejercitación motriz y perceptiva” Emilia Ferreiro Modulo 1 PEP. 2004 p. 199.</a:t>
            </a:r>
          </a:p>
          <a:p>
            <a:pPr>
              <a:buFontTx/>
              <a:buNone/>
            </a:pPr>
            <a:endParaRPr lang="es-ES_tradnl" sz="20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TotalTime>
  <Words>3012</Words>
  <Application>Microsoft Office PowerPoint</Application>
  <PresentationFormat>Presentación en pantalla (4:3)</PresentationFormat>
  <Paragraphs>315</Paragraphs>
  <Slides>34</Slides>
  <Notes>0</Notes>
  <HiddenSlides>0</HiddenSlides>
  <MMClips>0</MMClips>
  <ScaleCrop>false</ScaleCrop>
  <HeadingPairs>
    <vt:vector size="4" baseType="variant">
      <vt:variant>
        <vt:lpstr>Tema</vt:lpstr>
      </vt:variant>
      <vt:variant>
        <vt:i4>1</vt:i4>
      </vt:variant>
      <vt:variant>
        <vt:lpstr>Títulos de diapositiva</vt:lpstr>
      </vt:variant>
      <vt:variant>
        <vt:i4>34</vt:i4>
      </vt:variant>
    </vt:vector>
  </HeadingPairs>
  <TitlesOfParts>
    <vt:vector size="35" baseType="lpstr">
      <vt:lpstr>Tema de Office</vt:lpstr>
      <vt:lpstr>Campo Formativo: Lenguaje y comunicación.</vt:lpstr>
      <vt:lpstr>Procesos que intervienen en este campo:</vt:lpstr>
      <vt:lpstr>Lenguaje Oral: Las capacidades de habla y escucha.</vt:lpstr>
      <vt:lpstr>Presentación de PowerPoint</vt:lpstr>
      <vt:lpstr>Presentación de PowerPoint</vt:lpstr>
      <vt:lpstr>EN EL HOGAR</vt:lpstr>
      <vt:lpstr>EN LA ESCUELA</vt:lpstr>
      <vt:lpstr>EL LENGUAJE ORAL DESDE LA PERSPECTIVA DEL PEP. 2004      </vt:lpstr>
      <vt:lpstr>LENGUAJE ESCRITO</vt:lpstr>
      <vt:lpstr>Lenguaje y comunicación  ANEXOS</vt:lpstr>
      <vt:lpstr>EL LENGUAJE LLEGA A SER UN MEDIO DE PENSAMIENTO Y APRENDIZAJE.</vt:lpstr>
      <vt:lpstr>Lenguaje Total: La manera natural del desarrollo del lenguaje. Ken Goodman</vt:lpstr>
      <vt:lpstr>¿Qué hace fácil o difícil el aprender el lenguaje?</vt:lpstr>
      <vt:lpstr>Lenguaje ¿por qué y para qué?</vt:lpstr>
      <vt:lpstr>¿Qué es el lenguaje? Compartir y desarrollarse</vt:lpstr>
      <vt:lpstr>Personal y social.</vt:lpstr>
      <vt:lpstr>Diferencia y cambio.</vt:lpstr>
      <vt:lpstr>HABLAR Y ESCUCHAR Ana María Borzone de Manrique</vt:lpstr>
      <vt:lpstr>Presentación de PowerPoint</vt:lpstr>
      <vt:lpstr>Presentación de PowerPoint</vt:lpstr>
      <vt:lpstr>Presentación de PowerPoint</vt:lpstr>
      <vt:lpstr>Presentación de PowerPoint</vt:lpstr>
      <vt:lpstr>DERECHOS Y OBLIGACIONES DE LA COMUNICACIÓN DEL ILETRISMO EN GENERAL Y DE LA ESCUELA EN PARTICULAR Alain Bentolila.</vt:lpstr>
      <vt:lpstr>La intervención que  sugerimos se articula en cuatro fases sucesivas. La regla de las cuatro C.</vt:lpstr>
      <vt:lpstr>Anexo 1 El espacio de la lectura y la escritura en la educación preescolar. Emilia Ferreiro</vt:lpstr>
      <vt:lpstr>Anexo 2 Antes de empezar: ¿Qué hipótesis tienen los niños acerca del sistema de escritura? Miriam Nemirovsky</vt:lpstr>
      <vt:lpstr>Presentación de PowerPoint</vt:lpstr>
      <vt:lpstr>Presentación de PowerPoint</vt:lpstr>
      <vt:lpstr>Introducción. Miriam Nemirovsky.</vt:lpstr>
      <vt:lpstr>Este proceso requiere de condiciones:</vt:lpstr>
      <vt:lpstr>Es imprescindible que el sujeto cuente con un ambiente alfabetizador mediante condiciones mínimas.</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Campo Formativo: Lenguaje y comunicación.</dc:title>
  <dc:creator>GABYVELAZQUEZ</dc:creator>
  <cp:lastModifiedBy>WEN</cp:lastModifiedBy>
  <cp:revision>2</cp:revision>
  <dcterms:created xsi:type="dcterms:W3CDTF">2010-03-13T01:04:01Z</dcterms:created>
  <dcterms:modified xsi:type="dcterms:W3CDTF">2013-03-21T17:23:26Z</dcterms:modified>
</cp:coreProperties>
</file>